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2"/>
  </p:notesMasterIdLst>
  <p:handoutMasterIdLst>
    <p:handoutMasterId r:id="rId63"/>
  </p:handout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601" r:id="rId20"/>
    <p:sldId id="2576" r:id="rId21"/>
    <p:sldId id="2577" r:id="rId22"/>
    <p:sldId id="2578" r:id="rId23"/>
    <p:sldId id="2579" r:id="rId24"/>
    <p:sldId id="2602" r:id="rId25"/>
    <p:sldId id="2580" r:id="rId26"/>
    <p:sldId id="2581" r:id="rId27"/>
    <p:sldId id="2582" r:id="rId28"/>
    <p:sldId id="2583" r:id="rId29"/>
    <p:sldId id="2603" r:id="rId30"/>
    <p:sldId id="2584" r:id="rId31"/>
    <p:sldId id="2585" r:id="rId32"/>
    <p:sldId id="2586" r:id="rId33"/>
    <p:sldId id="2587" r:id="rId34"/>
    <p:sldId id="2604" r:id="rId35"/>
    <p:sldId id="2588" r:id="rId36"/>
    <p:sldId id="2589" r:id="rId37"/>
    <p:sldId id="2605" r:id="rId38"/>
    <p:sldId id="2606" r:id="rId39"/>
    <p:sldId id="2592" r:id="rId40"/>
    <p:sldId id="2593" r:id="rId41"/>
    <p:sldId id="2594" r:id="rId42"/>
    <p:sldId id="2595" r:id="rId43"/>
    <p:sldId id="2607" r:id="rId44"/>
    <p:sldId id="2608" r:id="rId45"/>
    <p:sldId id="2596" r:id="rId46"/>
    <p:sldId id="2597" r:id="rId47"/>
    <p:sldId id="2598" r:id="rId48"/>
    <p:sldId id="2599" r:id="rId49"/>
    <p:sldId id="2609" r:id="rId50"/>
    <p:sldId id="2610" r:id="rId51"/>
    <p:sldId id="2611" r:id="rId52"/>
    <p:sldId id="2612" r:id="rId53"/>
    <p:sldId id="2613" r:id="rId54"/>
    <p:sldId id="2614" r:id="rId55"/>
    <p:sldId id="2615" r:id="rId56"/>
    <p:sldId id="2616" r:id="rId57"/>
    <p:sldId id="2617" r:id="rId58"/>
    <p:sldId id="2590" r:id="rId59"/>
    <p:sldId id="2591" r:id="rId60"/>
    <p:sldId id="2600"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alcon 9 First-Stage Landing Prediction — Capstone Technical Report" id="{1A0A3801-E3B5-4E24-9FDA-B6BF00AB5754}">
          <p14:sldIdLst>
            <p14:sldId id="2561"/>
            <p14:sldId id="2562"/>
          </p14:sldIdLst>
        </p14:section>
        <p14:section name="Cover" id="{4A5550AE-9B42-48B6-963A-151A9F4EFE14}">
          <p14:sldIdLst>
            <p14:sldId id="2563"/>
            <p14:sldId id="2564"/>
            <p14:sldId id="2565"/>
            <p14:sldId id="2566"/>
          </p14:sldIdLst>
        </p14:section>
        <p14:section name="Executive Summary" id="{BD2A19C7-63A4-4966-B6BC-60CE467E99D4}">
          <p14:sldIdLst>
            <p14:sldId id="2567"/>
            <p14:sldId id="2568"/>
            <p14:sldId id="2569"/>
            <p14:sldId id="2570"/>
            <p14:sldId id="2571"/>
          </p14:sldIdLst>
        </p14:section>
        <p14:section name="Introduction" id="{D5F7E75E-C79C-4BE6-9C42-6A2108FD7A0A}">
          <p14:sldIdLst>
            <p14:sldId id="2572"/>
            <p14:sldId id="2573"/>
            <p14:sldId id="2574"/>
            <p14:sldId id="2575"/>
            <p14:sldId id="2601"/>
          </p14:sldIdLst>
        </p14:section>
        <p14:section name="Data Collection (API)" id="{AA511208-CCD3-4F61-8887-C66E001F5F84}">
          <p14:sldIdLst>
            <p14:sldId id="2576"/>
            <p14:sldId id="2577"/>
            <p14:sldId id="2578"/>
            <p14:sldId id="2579"/>
            <p14:sldId id="2602"/>
          </p14:sldIdLst>
        </p14:section>
        <p14:section name="Data Collection (Web Scraping)" id="{9224FC07-E522-49C2-9FCC-9D3D99B888F0}">
          <p14:sldIdLst>
            <p14:sldId id="2580"/>
            <p14:sldId id="2581"/>
            <p14:sldId id="2582"/>
            <p14:sldId id="2583"/>
            <p14:sldId id="2603"/>
          </p14:sldIdLst>
        </p14:section>
        <p14:section name="Data Cleaning &amp; Sampling" id="{19437EEE-718D-4F4F-A30F-049CF785F3AD}">
          <p14:sldIdLst>
            <p14:sldId id="2584"/>
            <p14:sldId id="2585"/>
            <p14:sldId id="2586"/>
            <p14:sldId id="2587"/>
            <p14:sldId id="2604"/>
          </p14:sldIdLst>
        </p14:section>
        <p14:section name="Variable Dictionary" id="{A6BA78F5-2A4E-43ED-A9F5-19FF0BC82407}">
          <p14:sldIdLst>
            <p14:sldId id="2588"/>
            <p14:sldId id="2589"/>
            <p14:sldId id="2605"/>
            <p14:sldId id="2606"/>
          </p14:sldIdLst>
        </p14:section>
        <p14:section name="Exploratory Data Analysis — Trends" id="{7A29702F-3B62-4114-8813-63F0F82B1BD5}">
          <p14:sldIdLst>
            <p14:sldId id="2592"/>
            <p14:sldId id="2593"/>
            <p14:sldId id="2594"/>
            <p14:sldId id="2595"/>
            <p14:sldId id="2607"/>
            <p14:sldId id="2608"/>
          </p14:sldIdLst>
        </p14:section>
        <p14:section name="Exploratory Data Analysis Using SQL" id="{9EA363C7-5636-4C07-B2A7-7B9406712206}">
          <p14:sldIdLst>
            <p14:sldId id="2596"/>
            <p14:sldId id="2597"/>
            <p14:sldId id="2598"/>
            <p14:sldId id="2599"/>
            <p14:sldId id="2609"/>
            <p14:sldId id="2610"/>
            <p14:sldId id="2611"/>
            <p14:sldId id="2612"/>
            <p14:sldId id="2613"/>
            <p14:sldId id="2614"/>
            <p14:sldId id="2615"/>
            <p14:sldId id="2616"/>
            <p14:sldId id="2617"/>
            <p14:sldId id="2590"/>
            <p14:sldId id="2591"/>
          </p14:sldIdLst>
        </p14:section>
        <p14:section name="Conclusion" id="{0FBF7719-E494-4309-B364-08EF58DFCC3A}">
          <p14:sldIdLst>
            <p14:sldId id="260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74"/>
  </p:normalViewPr>
  <p:slideViewPr>
    <p:cSldViewPr snapToGrid="0" snapToObjects="1">
      <p:cViewPr varScale="1">
        <p:scale>
          <a:sx n="86" d="100"/>
          <a:sy n="86" d="100"/>
        </p:scale>
        <p:origin x="582" y="3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AF7C6-FC81-4F82-AFD8-D04B871A72EA}"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1CDE354D-5021-4E6C-88F3-25EBA91DE27C}">
      <dgm:prSet/>
      <dgm:spPr/>
      <dgm:t>
        <a:bodyPr/>
        <a:lstStyle/>
        <a:p>
          <a:r>
            <a:rPr lang="en-US"/>
            <a:t>Experience effect shown by FlightNumber and LaunchSite interaction</a:t>
          </a:r>
        </a:p>
      </dgm:t>
    </dgm:pt>
    <dgm:pt modelId="{F63908C5-20C7-45AF-8AA0-6C2D2E0AB8EA}" type="parTrans" cxnId="{8A29E968-CF37-40B2-A3B5-D9340486711D}">
      <dgm:prSet/>
      <dgm:spPr/>
      <dgm:t>
        <a:bodyPr/>
        <a:lstStyle/>
        <a:p>
          <a:endParaRPr lang="en-US"/>
        </a:p>
      </dgm:t>
    </dgm:pt>
    <dgm:pt modelId="{8094B1C0-B2B7-4775-8A76-D17046DA328C}" type="sibTrans" cxnId="{8A29E968-CF37-40B2-A3B5-D9340486711D}">
      <dgm:prSet/>
      <dgm:spPr/>
      <dgm:t>
        <a:bodyPr/>
        <a:lstStyle/>
        <a:p>
          <a:endParaRPr lang="en-US"/>
        </a:p>
      </dgm:t>
    </dgm:pt>
    <dgm:pt modelId="{78021F76-29F7-450B-8A78-4307002DE57D}">
      <dgm:prSet/>
      <dgm:spPr/>
      <dgm:t>
        <a:bodyPr/>
        <a:lstStyle/>
        <a:p>
          <a:r>
            <a:rPr lang="en-US"/>
            <a:t>PayloadMass varies with LaunchSite and Orbit, affecting landing</a:t>
          </a:r>
        </a:p>
      </dgm:t>
    </dgm:pt>
    <dgm:pt modelId="{C9A8BB4E-0F1E-4B25-9C6D-35BEA4D23460}" type="parTrans" cxnId="{C1E88DA8-19FA-4097-A1AD-72B1B348ACE4}">
      <dgm:prSet/>
      <dgm:spPr/>
      <dgm:t>
        <a:bodyPr/>
        <a:lstStyle/>
        <a:p>
          <a:endParaRPr lang="en-US"/>
        </a:p>
      </dgm:t>
    </dgm:pt>
    <dgm:pt modelId="{426016E6-F837-4E54-A261-12847181FFF1}" type="sibTrans" cxnId="{C1E88DA8-19FA-4097-A1AD-72B1B348ACE4}">
      <dgm:prSet/>
      <dgm:spPr/>
      <dgm:t>
        <a:bodyPr/>
        <a:lstStyle/>
        <a:p>
          <a:endParaRPr lang="en-US"/>
        </a:p>
      </dgm:t>
    </dgm:pt>
    <dgm:pt modelId="{503F7602-91A2-47C0-9164-D8CDADE680F9}">
      <dgm:prSet/>
      <dgm:spPr/>
      <dgm:t>
        <a:bodyPr/>
        <a:lstStyle/>
        <a:p>
          <a:r>
            <a:rPr lang="en-US"/>
            <a:t>Detection of outliers and critical payload mass bands for performance</a:t>
          </a:r>
        </a:p>
      </dgm:t>
    </dgm:pt>
    <dgm:pt modelId="{F0B12015-7BD5-4D25-9F0C-EC53F9FFBD9D}" type="parTrans" cxnId="{B5F47AFC-3790-41B1-ABDB-52A1D58117A2}">
      <dgm:prSet/>
      <dgm:spPr/>
      <dgm:t>
        <a:bodyPr/>
        <a:lstStyle/>
        <a:p>
          <a:endParaRPr lang="en-US"/>
        </a:p>
      </dgm:t>
    </dgm:pt>
    <dgm:pt modelId="{BE1EC81F-76C7-4B46-9962-ECFA2D120CE8}" type="sibTrans" cxnId="{B5F47AFC-3790-41B1-ABDB-52A1D58117A2}">
      <dgm:prSet/>
      <dgm:spPr/>
      <dgm:t>
        <a:bodyPr/>
        <a:lstStyle/>
        <a:p>
          <a:endParaRPr lang="en-US"/>
        </a:p>
      </dgm:t>
    </dgm:pt>
    <dgm:pt modelId="{89713D07-E17F-425B-A115-83C32B250372}" type="pres">
      <dgm:prSet presAssocID="{1BFAF7C6-FC81-4F82-AFD8-D04B871A72EA}" presName="root" presStyleCnt="0">
        <dgm:presLayoutVars>
          <dgm:dir/>
          <dgm:resizeHandles val="exact"/>
        </dgm:presLayoutVars>
      </dgm:prSet>
      <dgm:spPr/>
    </dgm:pt>
    <dgm:pt modelId="{CDD8DA4E-E8A7-4442-B4AB-1807BD62AF6E}" type="pres">
      <dgm:prSet presAssocID="{1CDE354D-5021-4E6C-88F3-25EBA91DE27C}" presName="compNode" presStyleCnt="0"/>
      <dgm:spPr/>
    </dgm:pt>
    <dgm:pt modelId="{CA26FB36-C900-47FF-A99E-4B1EB1125884}" type="pres">
      <dgm:prSet presAssocID="{1CDE354D-5021-4E6C-88F3-25EBA91DE27C}" presName="bgRect" presStyleLbl="bgShp" presStyleIdx="0" presStyleCnt="3"/>
      <dgm:spPr/>
    </dgm:pt>
    <dgm:pt modelId="{DD9400DE-9202-4DC0-A123-4DC9D6762CE0}" type="pres">
      <dgm:prSet presAssocID="{1CDE354D-5021-4E6C-88F3-25EBA91DE2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1FB1F053-E50F-4C89-A49E-60BBE84F3593}" type="pres">
      <dgm:prSet presAssocID="{1CDE354D-5021-4E6C-88F3-25EBA91DE27C}" presName="spaceRect" presStyleCnt="0"/>
      <dgm:spPr/>
    </dgm:pt>
    <dgm:pt modelId="{91FF459A-453C-41FC-B68D-A84DB8B7B277}" type="pres">
      <dgm:prSet presAssocID="{1CDE354D-5021-4E6C-88F3-25EBA91DE27C}" presName="parTx" presStyleLbl="revTx" presStyleIdx="0" presStyleCnt="3">
        <dgm:presLayoutVars>
          <dgm:chMax val="0"/>
          <dgm:chPref val="0"/>
        </dgm:presLayoutVars>
      </dgm:prSet>
      <dgm:spPr/>
    </dgm:pt>
    <dgm:pt modelId="{74FF8C8A-F5BD-42C8-BFF3-269018EB9A49}" type="pres">
      <dgm:prSet presAssocID="{8094B1C0-B2B7-4775-8A76-D17046DA328C}" presName="sibTrans" presStyleCnt="0"/>
      <dgm:spPr/>
    </dgm:pt>
    <dgm:pt modelId="{2AECB25B-1C27-4527-BA95-B2068BCB1E59}" type="pres">
      <dgm:prSet presAssocID="{78021F76-29F7-450B-8A78-4307002DE57D}" presName="compNode" presStyleCnt="0"/>
      <dgm:spPr/>
    </dgm:pt>
    <dgm:pt modelId="{E8F97065-3336-4761-B243-578FFF93FD37}" type="pres">
      <dgm:prSet presAssocID="{78021F76-29F7-450B-8A78-4307002DE57D}" presName="bgRect" presStyleLbl="bgShp" presStyleIdx="1" presStyleCnt="3"/>
      <dgm:spPr/>
    </dgm:pt>
    <dgm:pt modelId="{EB930588-7EB4-4EE2-BFC6-D000458A4BB8}" type="pres">
      <dgm:prSet presAssocID="{78021F76-29F7-450B-8A78-4307002DE5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lar system"/>
        </a:ext>
      </dgm:extLst>
    </dgm:pt>
    <dgm:pt modelId="{12CFA390-D8F8-4121-8E8C-A4FD7878B1C7}" type="pres">
      <dgm:prSet presAssocID="{78021F76-29F7-450B-8A78-4307002DE57D}" presName="spaceRect" presStyleCnt="0"/>
      <dgm:spPr/>
    </dgm:pt>
    <dgm:pt modelId="{AE6BF3A3-3FE2-4FDA-A8DE-A33E5A84F6C0}" type="pres">
      <dgm:prSet presAssocID="{78021F76-29F7-450B-8A78-4307002DE57D}" presName="parTx" presStyleLbl="revTx" presStyleIdx="1" presStyleCnt="3">
        <dgm:presLayoutVars>
          <dgm:chMax val="0"/>
          <dgm:chPref val="0"/>
        </dgm:presLayoutVars>
      </dgm:prSet>
      <dgm:spPr/>
    </dgm:pt>
    <dgm:pt modelId="{E3B4705B-CC3B-4B1F-AED1-B281162B963C}" type="pres">
      <dgm:prSet presAssocID="{426016E6-F837-4E54-A261-12847181FFF1}" presName="sibTrans" presStyleCnt="0"/>
      <dgm:spPr/>
    </dgm:pt>
    <dgm:pt modelId="{81CB5D84-301C-4D49-A8AB-B017776C906D}" type="pres">
      <dgm:prSet presAssocID="{503F7602-91A2-47C0-9164-D8CDADE680F9}" presName="compNode" presStyleCnt="0"/>
      <dgm:spPr/>
    </dgm:pt>
    <dgm:pt modelId="{BE86576B-F792-4BD1-9729-F4C43B6CA615}" type="pres">
      <dgm:prSet presAssocID="{503F7602-91A2-47C0-9164-D8CDADE680F9}" presName="bgRect" presStyleLbl="bgShp" presStyleIdx="2" presStyleCnt="3"/>
      <dgm:spPr/>
    </dgm:pt>
    <dgm:pt modelId="{2D3BCF5D-3E8F-4B56-8571-C7AF368E6D65}" type="pres">
      <dgm:prSet presAssocID="{503F7602-91A2-47C0-9164-D8CDADE680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9B212B8F-4213-4089-82F0-885891D15C87}" type="pres">
      <dgm:prSet presAssocID="{503F7602-91A2-47C0-9164-D8CDADE680F9}" presName="spaceRect" presStyleCnt="0"/>
      <dgm:spPr/>
    </dgm:pt>
    <dgm:pt modelId="{0884708E-C686-46CE-A6E8-15C750923270}" type="pres">
      <dgm:prSet presAssocID="{503F7602-91A2-47C0-9164-D8CDADE680F9}" presName="parTx" presStyleLbl="revTx" presStyleIdx="2" presStyleCnt="3">
        <dgm:presLayoutVars>
          <dgm:chMax val="0"/>
          <dgm:chPref val="0"/>
        </dgm:presLayoutVars>
      </dgm:prSet>
      <dgm:spPr/>
    </dgm:pt>
  </dgm:ptLst>
  <dgm:cxnLst>
    <dgm:cxn modelId="{76C99026-F6E5-4ACF-BE22-D9A36F9FC511}" type="presOf" srcId="{78021F76-29F7-450B-8A78-4307002DE57D}" destId="{AE6BF3A3-3FE2-4FDA-A8DE-A33E5A84F6C0}" srcOrd="0" destOrd="0" presId="urn:microsoft.com/office/officeart/2018/2/layout/IconVerticalSolidList"/>
    <dgm:cxn modelId="{8A29E968-CF37-40B2-A3B5-D9340486711D}" srcId="{1BFAF7C6-FC81-4F82-AFD8-D04B871A72EA}" destId="{1CDE354D-5021-4E6C-88F3-25EBA91DE27C}" srcOrd="0" destOrd="0" parTransId="{F63908C5-20C7-45AF-8AA0-6C2D2E0AB8EA}" sibTransId="{8094B1C0-B2B7-4775-8A76-D17046DA328C}"/>
    <dgm:cxn modelId="{BF8BAF4E-CFF6-4E30-9B8B-5E588A6B42BD}" type="presOf" srcId="{1CDE354D-5021-4E6C-88F3-25EBA91DE27C}" destId="{91FF459A-453C-41FC-B68D-A84DB8B7B277}" srcOrd="0" destOrd="0" presId="urn:microsoft.com/office/officeart/2018/2/layout/IconVerticalSolidList"/>
    <dgm:cxn modelId="{38726A51-113D-4B02-9114-2C6335046709}" type="presOf" srcId="{1BFAF7C6-FC81-4F82-AFD8-D04B871A72EA}" destId="{89713D07-E17F-425B-A115-83C32B250372}" srcOrd="0" destOrd="0" presId="urn:microsoft.com/office/officeart/2018/2/layout/IconVerticalSolidList"/>
    <dgm:cxn modelId="{C1E88DA8-19FA-4097-A1AD-72B1B348ACE4}" srcId="{1BFAF7C6-FC81-4F82-AFD8-D04B871A72EA}" destId="{78021F76-29F7-450B-8A78-4307002DE57D}" srcOrd="1" destOrd="0" parTransId="{C9A8BB4E-0F1E-4B25-9C6D-35BEA4D23460}" sibTransId="{426016E6-F837-4E54-A261-12847181FFF1}"/>
    <dgm:cxn modelId="{523920C6-685B-4A01-87E7-EDA180E07084}" type="presOf" srcId="{503F7602-91A2-47C0-9164-D8CDADE680F9}" destId="{0884708E-C686-46CE-A6E8-15C750923270}" srcOrd="0" destOrd="0" presId="urn:microsoft.com/office/officeart/2018/2/layout/IconVerticalSolidList"/>
    <dgm:cxn modelId="{B5F47AFC-3790-41B1-ABDB-52A1D58117A2}" srcId="{1BFAF7C6-FC81-4F82-AFD8-D04B871A72EA}" destId="{503F7602-91A2-47C0-9164-D8CDADE680F9}" srcOrd="2" destOrd="0" parTransId="{F0B12015-7BD5-4D25-9F0C-EC53F9FFBD9D}" sibTransId="{BE1EC81F-76C7-4B46-9962-ECFA2D120CE8}"/>
    <dgm:cxn modelId="{00310C81-A98C-4537-ADBD-27260BB7F5CD}" type="presParOf" srcId="{89713D07-E17F-425B-A115-83C32B250372}" destId="{CDD8DA4E-E8A7-4442-B4AB-1807BD62AF6E}" srcOrd="0" destOrd="0" presId="urn:microsoft.com/office/officeart/2018/2/layout/IconVerticalSolidList"/>
    <dgm:cxn modelId="{A8807205-21F6-4FCC-999F-F80A55EBC8A9}" type="presParOf" srcId="{CDD8DA4E-E8A7-4442-B4AB-1807BD62AF6E}" destId="{CA26FB36-C900-47FF-A99E-4B1EB1125884}" srcOrd="0" destOrd="0" presId="urn:microsoft.com/office/officeart/2018/2/layout/IconVerticalSolidList"/>
    <dgm:cxn modelId="{95C48F09-1666-4CD1-9773-DD1FD311EE22}" type="presParOf" srcId="{CDD8DA4E-E8A7-4442-B4AB-1807BD62AF6E}" destId="{DD9400DE-9202-4DC0-A123-4DC9D6762CE0}" srcOrd="1" destOrd="0" presId="urn:microsoft.com/office/officeart/2018/2/layout/IconVerticalSolidList"/>
    <dgm:cxn modelId="{306BB93F-E258-4A61-A5B8-390F4DA9B4B9}" type="presParOf" srcId="{CDD8DA4E-E8A7-4442-B4AB-1807BD62AF6E}" destId="{1FB1F053-E50F-4C89-A49E-60BBE84F3593}" srcOrd="2" destOrd="0" presId="urn:microsoft.com/office/officeart/2018/2/layout/IconVerticalSolidList"/>
    <dgm:cxn modelId="{5DC48C8E-38B4-4D1E-81BD-661B3E7F592E}" type="presParOf" srcId="{CDD8DA4E-E8A7-4442-B4AB-1807BD62AF6E}" destId="{91FF459A-453C-41FC-B68D-A84DB8B7B277}" srcOrd="3" destOrd="0" presId="urn:microsoft.com/office/officeart/2018/2/layout/IconVerticalSolidList"/>
    <dgm:cxn modelId="{9A062339-30A4-42FE-9E4C-C3D9F97CDE65}" type="presParOf" srcId="{89713D07-E17F-425B-A115-83C32B250372}" destId="{74FF8C8A-F5BD-42C8-BFF3-269018EB9A49}" srcOrd="1" destOrd="0" presId="urn:microsoft.com/office/officeart/2018/2/layout/IconVerticalSolidList"/>
    <dgm:cxn modelId="{09B83C6E-7949-4E82-8193-3FC665E64136}" type="presParOf" srcId="{89713D07-E17F-425B-A115-83C32B250372}" destId="{2AECB25B-1C27-4527-BA95-B2068BCB1E59}" srcOrd="2" destOrd="0" presId="urn:microsoft.com/office/officeart/2018/2/layout/IconVerticalSolidList"/>
    <dgm:cxn modelId="{C7893AC9-FC56-4F25-B4C5-2106AC4836F5}" type="presParOf" srcId="{2AECB25B-1C27-4527-BA95-B2068BCB1E59}" destId="{E8F97065-3336-4761-B243-578FFF93FD37}" srcOrd="0" destOrd="0" presId="urn:microsoft.com/office/officeart/2018/2/layout/IconVerticalSolidList"/>
    <dgm:cxn modelId="{837B882D-BECA-4B40-BF3D-626EE951E177}" type="presParOf" srcId="{2AECB25B-1C27-4527-BA95-B2068BCB1E59}" destId="{EB930588-7EB4-4EE2-BFC6-D000458A4BB8}" srcOrd="1" destOrd="0" presId="urn:microsoft.com/office/officeart/2018/2/layout/IconVerticalSolidList"/>
    <dgm:cxn modelId="{DB84892C-CAAD-4486-8851-8FFA0CA23A53}" type="presParOf" srcId="{2AECB25B-1C27-4527-BA95-B2068BCB1E59}" destId="{12CFA390-D8F8-4121-8E8C-A4FD7878B1C7}" srcOrd="2" destOrd="0" presId="urn:microsoft.com/office/officeart/2018/2/layout/IconVerticalSolidList"/>
    <dgm:cxn modelId="{1E3462A5-A4A1-4A12-B969-2B2F3E811D9A}" type="presParOf" srcId="{2AECB25B-1C27-4527-BA95-B2068BCB1E59}" destId="{AE6BF3A3-3FE2-4FDA-A8DE-A33E5A84F6C0}" srcOrd="3" destOrd="0" presId="urn:microsoft.com/office/officeart/2018/2/layout/IconVerticalSolidList"/>
    <dgm:cxn modelId="{16C45EEA-2E7D-43E6-8965-A2B852FFF252}" type="presParOf" srcId="{89713D07-E17F-425B-A115-83C32B250372}" destId="{E3B4705B-CC3B-4B1F-AED1-B281162B963C}" srcOrd="3" destOrd="0" presId="urn:microsoft.com/office/officeart/2018/2/layout/IconVerticalSolidList"/>
    <dgm:cxn modelId="{F8879520-8A49-4B50-A225-ED5F6F024DB2}" type="presParOf" srcId="{89713D07-E17F-425B-A115-83C32B250372}" destId="{81CB5D84-301C-4D49-A8AB-B017776C906D}" srcOrd="4" destOrd="0" presId="urn:microsoft.com/office/officeart/2018/2/layout/IconVerticalSolidList"/>
    <dgm:cxn modelId="{61356A6E-6846-477C-A933-97859BA5F4B3}" type="presParOf" srcId="{81CB5D84-301C-4D49-A8AB-B017776C906D}" destId="{BE86576B-F792-4BD1-9729-F4C43B6CA615}" srcOrd="0" destOrd="0" presId="urn:microsoft.com/office/officeart/2018/2/layout/IconVerticalSolidList"/>
    <dgm:cxn modelId="{90B9914B-4A4A-4341-80B7-2E5A26766284}" type="presParOf" srcId="{81CB5D84-301C-4D49-A8AB-B017776C906D}" destId="{2D3BCF5D-3E8F-4B56-8571-C7AF368E6D65}" srcOrd="1" destOrd="0" presId="urn:microsoft.com/office/officeart/2018/2/layout/IconVerticalSolidList"/>
    <dgm:cxn modelId="{271F755B-A9D9-45D2-B081-D36C2056C9E8}" type="presParOf" srcId="{81CB5D84-301C-4D49-A8AB-B017776C906D}" destId="{9B212B8F-4213-4089-82F0-885891D15C87}" srcOrd="2" destOrd="0" presId="urn:microsoft.com/office/officeart/2018/2/layout/IconVerticalSolidList"/>
    <dgm:cxn modelId="{53C6231D-2C74-4145-9827-CC4D2571B1B9}" type="presParOf" srcId="{81CB5D84-301C-4D49-A8AB-B017776C906D}" destId="{0884708E-C686-46CE-A6E8-15C7509232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7854B-9B37-40F3-9CB0-42EFA29FF51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DDB753E-6249-4993-9001-2CCEC4FA2B6C}">
      <dgm:prSet/>
      <dgm:spPr/>
      <dgm:t>
        <a:bodyPr/>
        <a:lstStyle/>
        <a:p>
          <a:pPr>
            <a:lnSpc>
              <a:spcPct val="100000"/>
            </a:lnSpc>
            <a:defRPr b="1"/>
          </a:pPr>
          <a:r>
            <a:rPr lang="en-US"/>
            <a:t>Robust Predictive Approach</a:t>
          </a:r>
        </a:p>
      </dgm:t>
    </dgm:pt>
    <dgm:pt modelId="{5C6BB2CE-7126-4B2F-8A9E-AF58D96C4497}" type="parTrans" cxnId="{D4C3B055-0742-490D-9B41-B0C5381AAA32}">
      <dgm:prSet/>
      <dgm:spPr/>
      <dgm:t>
        <a:bodyPr/>
        <a:lstStyle/>
        <a:p>
          <a:endParaRPr lang="en-US"/>
        </a:p>
      </dgm:t>
    </dgm:pt>
    <dgm:pt modelId="{6A72CDDE-46FE-4C0E-876C-F0C59CA49A49}" type="sibTrans" cxnId="{D4C3B055-0742-490D-9B41-B0C5381AAA32}">
      <dgm:prSet/>
      <dgm:spPr/>
      <dgm:t>
        <a:bodyPr/>
        <a:lstStyle/>
        <a:p>
          <a:pPr>
            <a:lnSpc>
              <a:spcPct val="100000"/>
            </a:lnSpc>
            <a:defRPr b="1"/>
          </a:pPr>
          <a:endParaRPr lang="en-US"/>
        </a:p>
      </dgm:t>
    </dgm:pt>
    <dgm:pt modelId="{64705466-4DD5-453E-995F-30536D83A5A8}">
      <dgm:prSet/>
      <dgm:spPr/>
      <dgm:t>
        <a:bodyPr/>
        <a:lstStyle/>
        <a:p>
          <a:pPr>
            <a:lnSpc>
              <a:spcPct val="100000"/>
            </a:lnSpc>
          </a:pPr>
          <a:r>
            <a:rPr lang="en-US"/>
            <a:t>Utilized diverse data sources and machine learning to accurately predict rocket landing outcomes.</a:t>
          </a:r>
        </a:p>
      </dgm:t>
    </dgm:pt>
    <dgm:pt modelId="{2E5FE374-2B1B-48E1-BA40-C6F9BAFDC80B}" type="parTrans" cxnId="{A4D85D23-0FB1-43F9-8B10-6A60EABD7A44}">
      <dgm:prSet/>
      <dgm:spPr/>
      <dgm:t>
        <a:bodyPr/>
        <a:lstStyle/>
        <a:p>
          <a:endParaRPr lang="en-US"/>
        </a:p>
      </dgm:t>
    </dgm:pt>
    <dgm:pt modelId="{7FAE56C9-5165-4695-A453-A64A5E314323}" type="sibTrans" cxnId="{A4D85D23-0FB1-43F9-8B10-6A60EABD7A44}">
      <dgm:prSet/>
      <dgm:spPr/>
      <dgm:t>
        <a:bodyPr/>
        <a:lstStyle/>
        <a:p>
          <a:endParaRPr lang="en-US"/>
        </a:p>
      </dgm:t>
    </dgm:pt>
    <dgm:pt modelId="{F246F3BB-4D55-4739-9B70-9B68DA4F2BE2}">
      <dgm:prSet/>
      <dgm:spPr/>
      <dgm:t>
        <a:bodyPr/>
        <a:lstStyle/>
        <a:p>
          <a:pPr>
            <a:lnSpc>
              <a:spcPct val="100000"/>
            </a:lnSpc>
            <a:defRPr b="1"/>
          </a:pPr>
          <a:r>
            <a:rPr lang="en-US"/>
            <a:t>Actionable Insights</a:t>
          </a:r>
        </a:p>
      </dgm:t>
    </dgm:pt>
    <dgm:pt modelId="{6C60CC0C-F945-485A-AE63-4826EA8326D1}" type="parTrans" cxnId="{D104B336-8BC1-40CE-AED0-8F00243F743C}">
      <dgm:prSet/>
      <dgm:spPr/>
      <dgm:t>
        <a:bodyPr/>
        <a:lstStyle/>
        <a:p>
          <a:endParaRPr lang="en-US"/>
        </a:p>
      </dgm:t>
    </dgm:pt>
    <dgm:pt modelId="{9F3E8D6C-77A9-4708-A2DA-C8967BE867FA}" type="sibTrans" cxnId="{D104B336-8BC1-40CE-AED0-8F00243F743C}">
      <dgm:prSet/>
      <dgm:spPr/>
      <dgm:t>
        <a:bodyPr/>
        <a:lstStyle/>
        <a:p>
          <a:pPr>
            <a:lnSpc>
              <a:spcPct val="100000"/>
            </a:lnSpc>
            <a:defRPr b="1"/>
          </a:pPr>
          <a:endParaRPr lang="en-US"/>
        </a:p>
      </dgm:t>
    </dgm:pt>
    <dgm:pt modelId="{4D76D21D-060B-4A83-8738-3FFED089E5D2}">
      <dgm:prSet/>
      <dgm:spPr/>
      <dgm:t>
        <a:bodyPr/>
        <a:lstStyle/>
        <a:p>
          <a:pPr>
            <a:lnSpc>
              <a:spcPct val="100000"/>
            </a:lnSpc>
          </a:pPr>
          <a:r>
            <a:rPr lang="en-US"/>
            <a:t>Provided valuable insights to improve landing success through data-driven analysis.</a:t>
          </a:r>
        </a:p>
      </dgm:t>
    </dgm:pt>
    <dgm:pt modelId="{51416E02-1AC6-449D-B61A-687E6237A401}" type="parTrans" cxnId="{192C92D7-0A0F-4B91-A5F9-57946967C5C6}">
      <dgm:prSet/>
      <dgm:spPr/>
      <dgm:t>
        <a:bodyPr/>
        <a:lstStyle/>
        <a:p>
          <a:endParaRPr lang="en-US"/>
        </a:p>
      </dgm:t>
    </dgm:pt>
    <dgm:pt modelId="{F1B54B10-291E-480E-86D7-1BEA4BDA5EBC}" type="sibTrans" cxnId="{192C92D7-0A0F-4B91-A5F9-57946967C5C6}">
      <dgm:prSet/>
      <dgm:spPr/>
      <dgm:t>
        <a:bodyPr/>
        <a:lstStyle/>
        <a:p>
          <a:endParaRPr lang="en-US"/>
        </a:p>
      </dgm:t>
    </dgm:pt>
    <dgm:pt modelId="{6A280456-A45F-4187-90B1-E0A51485EE82}">
      <dgm:prSet/>
      <dgm:spPr/>
      <dgm:t>
        <a:bodyPr/>
        <a:lstStyle/>
        <a:p>
          <a:pPr>
            <a:lnSpc>
              <a:spcPct val="100000"/>
            </a:lnSpc>
            <a:defRPr b="1"/>
          </a:pPr>
          <a:r>
            <a:rPr lang="en-US"/>
            <a:t>Guidance for Future Improvements</a:t>
          </a:r>
        </a:p>
      </dgm:t>
    </dgm:pt>
    <dgm:pt modelId="{095248A2-B9C5-40D4-84FB-C5DF6148D5C9}" type="parTrans" cxnId="{FA7BEC8E-9274-4595-A58E-6B38859D5611}">
      <dgm:prSet/>
      <dgm:spPr/>
      <dgm:t>
        <a:bodyPr/>
        <a:lstStyle/>
        <a:p>
          <a:endParaRPr lang="en-US"/>
        </a:p>
      </dgm:t>
    </dgm:pt>
    <dgm:pt modelId="{3456FCD5-3D61-4A62-A742-C76F3E7184DD}" type="sibTrans" cxnId="{FA7BEC8E-9274-4595-A58E-6B38859D5611}">
      <dgm:prSet/>
      <dgm:spPr/>
      <dgm:t>
        <a:bodyPr/>
        <a:lstStyle/>
        <a:p>
          <a:endParaRPr lang="en-US"/>
        </a:p>
      </dgm:t>
    </dgm:pt>
    <dgm:pt modelId="{63E95A4D-4410-41C9-B7DB-66CFAAA14BC8}">
      <dgm:prSet/>
      <dgm:spPr/>
      <dgm:t>
        <a:bodyPr/>
        <a:lstStyle/>
        <a:p>
          <a:pPr>
            <a:lnSpc>
              <a:spcPct val="100000"/>
            </a:lnSpc>
          </a:pPr>
          <a:r>
            <a:rPr lang="en-US" dirty="0"/>
            <a:t>Suggested enhancements including weather data integration and probability calibration for better accuracy.</a:t>
          </a:r>
        </a:p>
      </dgm:t>
    </dgm:pt>
    <dgm:pt modelId="{C224CD44-05E6-4CA5-87B2-E7A303E7A674}" type="parTrans" cxnId="{129675D5-43EA-4349-98AA-71A1D41C1EB6}">
      <dgm:prSet/>
      <dgm:spPr/>
      <dgm:t>
        <a:bodyPr/>
        <a:lstStyle/>
        <a:p>
          <a:endParaRPr lang="en-US"/>
        </a:p>
      </dgm:t>
    </dgm:pt>
    <dgm:pt modelId="{1A8C774F-6377-4A8E-907F-E9859670E703}" type="sibTrans" cxnId="{129675D5-43EA-4349-98AA-71A1D41C1EB6}">
      <dgm:prSet/>
      <dgm:spPr/>
      <dgm:t>
        <a:bodyPr/>
        <a:lstStyle/>
        <a:p>
          <a:endParaRPr lang="en-US"/>
        </a:p>
      </dgm:t>
    </dgm:pt>
    <dgm:pt modelId="{812F4D57-FCDD-47A0-8B92-A55711D3D60C}" type="pres">
      <dgm:prSet presAssocID="{6C67854B-9B37-40F3-9CB0-42EFA29FF514}" presName="Name0" presStyleCnt="0">
        <dgm:presLayoutVars>
          <dgm:dir/>
          <dgm:resizeHandles val="exact"/>
        </dgm:presLayoutVars>
      </dgm:prSet>
      <dgm:spPr/>
    </dgm:pt>
    <dgm:pt modelId="{16368098-1911-4847-A26E-06E0B34A3B1D}" type="pres">
      <dgm:prSet presAssocID="{5DDB753E-6249-4993-9001-2CCEC4FA2B6C}" presName="compNode" presStyleCnt="0"/>
      <dgm:spPr/>
    </dgm:pt>
    <dgm:pt modelId="{D761BB7D-945A-4142-9F46-2B191B922D8E}" type="pres">
      <dgm:prSet presAssocID="{5DDB753E-6249-4993-9001-2CCEC4FA2B6C}" presName="pictRect" presStyleLbl="revTx" presStyleIdx="0" presStyleCnt="6">
        <dgm:presLayoutVars>
          <dgm:chMax val="0"/>
          <dgm:bulletEnabled/>
        </dgm:presLayoutVars>
      </dgm:prSet>
      <dgm:spPr/>
    </dgm:pt>
    <dgm:pt modelId="{614B3366-99F6-4417-B2E2-A172E9F4F8D9}" type="pres">
      <dgm:prSet presAssocID="{5DDB753E-6249-4993-9001-2CCEC4FA2B6C}" presName="textRect" presStyleLbl="revTx" presStyleIdx="1" presStyleCnt="6">
        <dgm:presLayoutVars>
          <dgm:bulletEnabled/>
        </dgm:presLayoutVars>
      </dgm:prSet>
      <dgm:spPr/>
    </dgm:pt>
    <dgm:pt modelId="{00AACD67-1193-4506-A22D-4AFE79138082}" type="pres">
      <dgm:prSet presAssocID="{6A72CDDE-46FE-4C0E-876C-F0C59CA49A49}" presName="sibTrans" presStyleLbl="sibTrans2D1" presStyleIdx="0" presStyleCnt="0"/>
      <dgm:spPr/>
    </dgm:pt>
    <dgm:pt modelId="{305F8032-C1A5-4D6C-A4A4-3CA943EADB42}" type="pres">
      <dgm:prSet presAssocID="{F246F3BB-4D55-4739-9B70-9B68DA4F2BE2}" presName="compNode" presStyleCnt="0"/>
      <dgm:spPr/>
    </dgm:pt>
    <dgm:pt modelId="{79494223-3CB7-45A1-A320-25ECF5AC5B88}" type="pres">
      <dgm:prSet presAssocID="{F246F3BB-4D55-4739-9B70-9B68DA4F2BE2}" presName="pictRect" presStyleLbl="revTx" presStyleIdx="2" presStyleCnt="6">
        <dgm:presLayoutVars>
          <dgm:chMax val="0"/>
          <dgm:bulletEnabled/>
        </dgm:presLayoutVars>
      </dgm:prSet>
      <dgm:spPr/>
    </dgm:pt>
    <dgm:pt modelId="{5BB04B80-FB63-4566-A1FD-2C6F40FB1385}" type="pres">
      <dgm:prSet presAssocID="{F246F3BB-4D55-4739-9B70-9B68DA4F2BE2}" presName="textRect" presStyleLbl="revTx" presStyleIdx="3" presStyleCnt="6">
        <dgm:presLayoutVars>
          <dgm:bulletEnabled/>
        </dgm:presLayoutVars>
      </dgm:prSet>
      <dgm:spPr/>
    </dgm:pt>
    <dgm:pt modelId="{4015045D-E823-4394-81E1-AEAF541FFD31}" type="pres">
      <dgm:prSet presAssocID="{9F3E8D6C-77A9-4708-A2DA-C8967BE867FA}" presName="sibTrans" presStyleLbl="sibTrans2D1" presStyleIdx="0" presStyleCnt="0"/>
      <dgm:spPr/>
    </dgm:pt>
    <dgm:pt modelId="{EC0A7976-23E7-4F5B-A080-EED5C3E3F375}" type="pres">
      <dgm:prSet presAssocID="{6A280456-A45F-4187-90B1-E0A51485EE82}" presName="compNode" presStyleCnt="0"/>
      <dgm:spPr/>
    </dgm:pt>
    <dgm:pt modelId="{CEF32A68-BA38-4B59-BC34-5595FD19992B}" type="pres">
      <dgm:prSet presAssocID="{6A280456-A45F-4187-90B1-E0A51485EE82}" presName="pictRect" presStyleLbl="revTx" presStyleIdx="4" presStyleCnt="6">
        <dgm:presLayoutVars>
          <dgm:chMax val="0"/>
          <dgm:bulletEnabled/>
        </dgm:presLayoutVars>
      </dgm:prSet>
      <dgm:spPr/>
    </dgm:pt>
    <dgm:pt modelId="{41242785-D8F3-45C8-806E-856F60338866}" type="pres">
      <dgm:prSet presAssocID="{6A280456-A45F-4187-90B1-E0A51485EE82}" presName="textRect" presStyleLbl="revTx" presStyleIdx="5" presStyleCnt="6">
        <dgm:presLayoutVars>
          <dgm:bulletEnabled/>
        </dgm:presLayoutVars>
      </dgm:prSet>
      <dgm:spPr/>
    </dgm:pt>
  </dgm:ptLst>
  <dgm:cxnLst>
    <dgm:cxn modelId="{67DC6E1D-C1AB-4662-9354-884561FEA5D7}" type="presOf" srcId="{64705466-4DD5-453E-995F-30536D83A5A8}" destId="{614B3366-99F6-4417-B2E2-A172E9F4F8D9}" srcOrd="0" destOrd="0" presId="urn:microsoft.com/office/officeart/2024/3/layout/hArchList1"/>
    <dgm:cxn modelId="{A4D85D23-0FB1-43F9-8B10-6A60EABD7A44}" srcId="{5DDB753E-6249-4993-9001-2CCEC4FA2B6C}" destId="{64705466-4DD5-453E-995F-30536D83A5A8}" srcOrd="0" destOrd="0" parTransId="{2E5FE374-2B1B-48E1-BA40-C6F9BAFDC80B}" sibTransId="{7FAE56C9-5165-4695-A453-A64A5E314323}"/>
    <dgm:cxn modelId="{D104B336-8BC1-40CE-AED0-8F00243F743C}" srcId="{6C67854B-9B37-40F3-9CB0-42EFA29FF514}" destId="{F246F3BB-4D55-4739-9B70-9B68DA4F2BE2}" srcOrd="1" destOrd="0" parTransId="{6C60CC0C-F945-485A-AE63-4826EA8326D1}" sibTransId="{9F3E8D6C-77A9-4708-A2DA-C8967BE867FA}"/>
    <dgm:cxn modelId="{96098344-0867-453E-94D7-A2E53E11180D}" type="presOf" srcId="{6A280456-A45F-4187-90B1-E0A51485EE82}" destId="{CEF32A68-BA38-4B59-BC34-5595FD19992B}" srcOrd="0" destOrd="0" presId="urn:microsoft.com/office/officeart/2024/3/layout/hArchList1"/>
    <dgm:cxn modelId="{A7731E47-B463-4771-9D1F-A7F27860F22E}" type="presOf" srcId="{9F3E8D6C-77A9-4708-A2DA-C8967BE867FA}" destId="{4015045D-E823-4394-81E1-AEAF541FFD31}" srcOrd="0" destOrd="0" presId="urn:microsoft.com/office/officeart/2024/3/layout/hArchList1"/>
    <dgm:cxn modelId="{D4C3B055-0742-490D-9B41-B0C5381AAA32}" srcId="{6C67854B-9B37-40F3-9CB0-42EFA29FF514}" destId="{5DDB753E-6249-4993-9001-2CCEC4FA2B6C}" srcOrd="0" destOrd="0" parTransId="{5C6BB2CE-7126-4B2F-8A9E-AF58D96C4497}" sibTransId="{6A72CDDE-46FE-4C0E-876C-F0C59CA49A49}"/>
    <dgm:cxn modelId="{A2DEAA5A-2602-4C71-8A15-76AD409B8B41}" type="presOf" srcId="{5DDB753E-6249-4993-9001-2CCEC4FA2B6C}" destId="{D761BB7D-945A-4142-9F46-2B191B922D8E}" srcOrd="0" destOrd="0" presId="urn:microsoft.com/office/officeart/2024/3/layout/hArchList1"/>
    <dgm:cxn modelId="{35A7567D-6BB2-4518-A147-411F1DD20250}" type="presOf" srcId="{6A72CDDE-46FE-4C0E-876C-F0C59CA49A49}" destId="{00AACD67-1193-4506-A22D-4AFE79138082}" srcOrd="0" destOrd="0" presId="urn:microsoft.com/office/officeart/2024/3/layout/hArchList1"/>
    <dgm:cxn modelId="{5029AC8C-018B-472E-9001-B09ADADB9F78}" type="presOf" srcId="{63E95A4D-4410-41C9-B7DB-66CFAAA14BC8}" destId="{41242785-D8F3-45C8-806E-856F60338866}" srcOrd="0" destOrd="0" presId="urn:microsoft.com/office/officeart/2024/3/layout/hArchList1"/>
    <dgm:cxn modelId="{FA7BEC8E-9274-4595-A58E-6B38859D5611}" srcId="{6C67854B-9B37-40F3-9CB0-42EFA29FF514}" destId="{6A280456-A45F-4187-90B1-E0A51485EE82}" srcOrd="2" destOrd="0" parTransId="{095248A2-B9C5-40D4-84FB-C5DF6148D5C9}" sibTransId="{3456FCD5-3D61-4A62-A742-C76F3E7184DD}"/>
    <dgm:cxn modelId="{862473A2-F9DD-4D5B-BACE-706CA0222718}" type="presOf" srcId="{6C67854B-9B37-40F3-9CB0-42EFA29FF514}" destId="{812F4D57-FCDD-47A0-8B92-A55711D3D60C}" srcOrd="0" destOrd="0" presId="urn:microsoft.com/office/officeart/2024/3/layout/hArchList1"/>
    <dgm:cxn modelId="{3957A3AD-9902-42C3-B199-DBFAE8D2CD1B}" type="presOf" srcId="{4D76D21D-060B-4A83-8738-3FFED089E5D2}" destId="{5BB04B80-FB63-4566-A1FD-2C6F40FB1385}" srcOrd="0" destOrd="0" presId="urn:microsoft.com/office/officeart/2024/3/layout/hArchList1"/>
    <dgm:cxn modelId="{129675D5-43EA-4349-98AA-71A1D41C1EB6}" srcId="{6A280456-A45F-4187-90B1-E0A51485EE82}" destId="{63E95A4D-4410-41C9-B7DB-66CFAAA14BC8}" srcOrd="0" destOrd="0" parTransId="{C224CD44-05E6-4CA5-87B2-E7A303E7A674}" sibTransId="{1A8C774F-6377-4A8E-907F-E9859670E703}"/>
    <dgm:cxn modelId="{192C92D7-0A0F-4B91-A5F9-57946967C5C6}" srcId="{F246F3BB-4D55-4739-9B70-9B68DA4F2BE2}" destId="{4D76D21D-060B-4A83-8738-3FFED089E5D2}" srcOrd="0" destOrd="0" parTransId="{51416E02-1AC6-449D-B61A-687E6237A401}" sibTransId="{F1B54B10-291E-480E-86D7-1BEA4BDA5EBC}"/>
    <dgm:cxn modelId="{945AB8FC-C371-4B60-AEED-65A98CE22D4C}" type="presOf" srcId="{F246F3BB-4D55-4739-9B70-9B68DA4F2BE2}" destId="{79494223-3CB7-45A1-A320-25ECF5AC5B88}" srcOrd="0" destOrd="0" presId="urn:microsoft.com/office/officeart/2024/3/layout/hArchList1"/>
    <dgm:cxn modelId="{AB8F3868-728C-4F5F-9EF6-92FD48801958}" type="presParOf" srcId="{812F4D57-FCDD-47A0-8B92-A55711D3D60C}" destId="{16368098-1911-4847-A26E-06E0B34A3B1D}" srcOrd="0" destOrd="0" presId="urn:microsoft.com/office/officeart/2024/3/layout/hArchList1"/>
    <dgm:cxn modelId="{8071A46E-A923-4558-9BC8-A3105C46CFA7}" type="presParOf" srcId="{16368098-1911-4847-A26E-06E0B34A3B1D}" destId="{D761BB7D-945A-4142-9F46-2B191B922D8E}" srcOrd="0" destOrd="0" presId="urn:microsoft.com/office/officeart/2024/3/layout/hArchList1"/>
    <dgm:cxn modelId="{8080E4CB-5E7E-4BE3-AA75-6859562471FA}" type="presParOf" srcId="{16368098-1911-4847-A26E-06E0B34A3B1D}" destId="{614B3366-99F6-4417-B2E2-A172E9F4F8D9}" srcOrd="1" destOrd="0" presId="urn:microsoft.com/office/officeart/2024/3/layout/hArchList1"/>
    <dgm:cxn modelId="{472FAE98-8AFB-4390-8598-75BBF24C72EB}" type="presParOf" srcId="{812F4D57-FCDD-47A0-8B92-A55711D3D60C}" destId="{00AACD67-1193-4506-A22D-4AFE79138082}" srcOrd="1" destOrd="0" presId="urn:microsoft.com/office/officeart/2024/3/layout/hArchList1"/>
    <dgm:cxn modelId="{7A3F44A8-01C8-499C-8F9C-388BC6D64235}" type="presParOf" srcId="{812F4D57-FCDD-47A0-8B92-A55711D3D60C}" destId="{305F8032-C1A5-4D6C-A4A4-3CA943EADB42}" srcOrd="2" destOrd="0" presId="urn:microsoft.com/office/officeart/2024/3/layout/hArchList1"/>
    <dgm:cxn modelId="{B98D7FE6-776B-40CE-8EA6-BCFDF817BFF6}" type="presParOf" srcId="{305F8032-C1A5-4D6C-A4A4-3CA943EADB42}" destId="{79494223-3CB7-45A1-A320-25ECF5AC5B88}" srcOrd="0" destOrd="0" presId="urn:microsoft.com/office/officeart/2024/3/layout/hArchList1"/>
    <dgm:cxn modelId="{12173699-29FD-40E0-B61A-E2642189E882}" type="presParOf" srcId="{305F8032-C1A5-4D6C-A4A4-3CA943EADB42}" destId="{5BB04B80-FB63-4566-A1FD-2C6F40FB1385}" srcOrd="1" destOrd="0" presId="urn:microsoft.com/office/officeart/2024/3/layout/hArchList1"/>
    <dgm:cxn modelId="{A016F99F-338A-4C38-ABBC-0AE45D714A5E}" type="presParOf" srcId="{812F4D57-FCDD-47A0-8B92-A55711D3D60C}" destId="{4015045D-E823-4394-81E1-AEAF541FFD31}" srcOrd="3" destOrd="0" presId="urn:microsoft.com/office/officeart/2024/3/layout/hArchList1"/>
    <dgm:cxn modelId="{3282D743-1999-42F4-950B-724A42BD275E}" type="presParOf" srcId="{812F4D57-FCDD-47A0-8B92-A55711D3D60C}" destId="{EC0A7976-23E7-4F5B-A080-EED5C3E3F375}" srcOrd="4" destOrd="0" presId="urn:microsoft.com/office/officeart/2024/3/layout/hArchList1"/>
    <dgm:cxn modelId="{90B83420-E2CD-42DC-A18C-47B802543936}" type="presParOf" srcId="{EC0A7976-23E7-4F5B-A080-EED5C3E3F375}" destId="{CEF32A68-BA38-4B59-BC34-5595FD19992B}" srcOrd="0" destOrd="0" presId="urn:microsoft.com/office/officeart/2024/3/layout/hArchList1"/>
    <dgm:cxn modelId="{C6D4B641-6870-4D09-9A64-FA30FADDAD13}" type="presParOf" srcId="{EC0A7976-23E7-4F5B-A080-EED5C3E3F375}" destId="{41242785-D8F3-45C8-806E-856F60338866}" srcOrd="1" destOrd="0" presId="urn:microsoft.com/office/officeart/2024/3/layout/hArc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6FB36-C900-47FF-A99E-4B1EB1125884}">
      <dsp:nvSpPr>
        <dsp:cNvPr id="0" name=""/>
        <dsp:cNvSpPr/>
      </dsp:nvSpPr>
      <dsp:spPr>
        <a:xfrm>
          <a:off x="0" y="706"/>
          <a:ext cx="6949440" cy="1652921"/>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400DE-9202-4DC0-A123-4DC9D6762CE0}">
      <dsp:nvSpPr>
        <dsp:cNvPr id="0" name=""/>
        <dsp:cNvSpPr/>
      </dsp:nvSpPr>
      <dsp:spPr>
        <a:xfrm>
          <a:off x="500008" y="372613"/>
          <a:ext cx="909106" cy="909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F459A-453C-41FC-B68D-A84DB8B7B277}">
      <dsp:nvSpPr>
        <dsp:cNvPr id="0" name=""/>
        <dsp:cNvSpPr/>
      </dsp:nvSpPr>
      <dsp:spPr>
        <a:xfrm>
          <a:off x="1909124" y="706"/>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US" sz="2500" kern="1200"/>
            <a:t>Experience effect shown by FlightNumber and LaunchSite interaction</a:t>
          </a:r>
        </a:p>
      </dsp:txBody>
      <dsp:txXfrm>
        <a:off x="1909124" y="706"/>
        <a:ext cx="5040315" cy="1652921"/>
      </dsp:txXfrm>
    </dsp:sp>
    <dsp:sp modelId="{E8F97065-3336-4761-B243-578FFF93FD37}">
      <dsp:nvSpPr>
        <dsp:cNvPr id="0" name=""/>
        <dsp:cNvSpPr/>
      </dsp:nvSpPr>
      <dsp:spPr>
        <a:xfrm>
          <a:off x="0" y="2066857"/>
          <a:ext cx="6949440" cy="1652921"/>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30588-7EB4-4EE2-BFC6-D000458A4BB8}">
      <dsp:nvSpPr>
        <dsp:cNvPr id="0" name=""/>
        <dsp:cNvSpPr/>
      </dsp:nvSpPr>
      <dsp:spPr>
        <a:xfrm>
          <a:off x="500008" y="2438765"/>
          <a:ext cx="909106" cy="909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6BF3A3-3FE2-4FDA-A8DE-A33E5A84F6C0}">
      <dsp:nvSpPr>
        <dsp:cNvPr id="0" name=""/>
        <dsp:cNvSpPr/>
      </dsp:nvSpPr>
      <dsp:spPr>
        <a:xfrm>
          <a:off x="1909124" y="2066857"/>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US" sz="2500" kern="1200"/>
            <a:t>PayloadMass varies with LaunchSite and Orbit, affecting landing</a:t>
          </a:r>
        </a:p>
      </dsp:txBody>
      <dsp:txXfrm>
        <a:off x="1909124" y="2066857"/>
        <a:ext cx="5040315" cy="1652921"/>
      </dsp:txXfrm>
    </dsp:sp>
    <dsp:sp modelId="{BE86576B-F792-4BD1-9729-F4C43B6CA615}">
      <dsp:nvSpPr>
        <dsp:cNvPr id="0" name=""/>
        <dsp:cNvSpPr/>
      </dsp:nvSpPr>
      <dsp:spPr>
        <a:xfrm>
          <a:off x="0" y="4133009"/>
          <a:ext cx="6949440" cy="1652921"/>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BCF5D-3E8F-4B56-8571-C7AF368E6D65}">
      <dsp:nvSpPr>
        <dsp:cNvPr id="0" name=""/>
        <dsp:cNvSpPr/>
      </dsp:nvSpPr>
      <dsp:spPr>
        <a:xfrm>
          <a:off x="500008" y="4504916"/>
          <a:ext cx="909106" cy="909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84708E-C686-46CE-A6E8-15C750923270}">
      <dsp:nvSpPr>
        <dsp:cNvPr id="0" name=""/>
        <dsp:cNvSpPr/>
      </dsp:nvSpPr>
      <dsp:spPr>
        <a:xfrm>
          <a:off x="1909124" y="4133009"/>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US" sz="2500" kern="1200"/>
            <a:t>Detection of outliers and critical payload mass bands for performance</a:t>
          </a:r>
        </a:p>
      </dsp:txBody>
      <dsp:txXfrm>
        <a:off x="1909124" y="4133009"/>
        <a:ext cx="5040315" cy="1652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1BB7D-945A-4142-9F46-2B191B922D8E}">
      <dsp:nvSpPr>
        <dsp:cNvPr id="0" name=""/>
        <dsp:cNvSpPr/>
      </dsp:nvSpPr>
      <dsp:spPr>
        <a:xfrm>
          <a:off x="0" y="0"/>
          <a:ext cx="3403282" cy="60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Robust Predictive Approach</a:t>
          </a:r>
        </a:p>
      </dsp:txBody>
      <dsp:txXfrm>
        <a:off x="0" y="0"/>
        <a:ext cx="3403282" cy="608115"/>
      </dsp:txXfrm>
    </dsp:sp>
    <dsp:sp modelId="{614B3366-99F6-4417-B2E2-A172E9F4F8D9}">
      <dsp:nvSpPr>
        <dsp:cNvPr id="0" name=""/>
        <dsp:cNvSpPr/>
      </dsp:nvSpPr>
      <dsp:spPr>
        <a:xfrm>
          <a:off x="0" y="608115"/>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Utilized diverse data sources and machine learning to accurately predict rocket landing outcomes.</a:t>
          </a:r>
        </a:p>
      </dsp:txBody>
      <dsp:txXfrm>
        <a:off x="0" y="608115"/>
        <a:ext cx="3403282" cy="1887445"/>
      </dsp:txXfrm>
    </dsp:sp>
    <dsp:sp modelId="{79494223-3CB7-45A1-A320-25ECF5AC5B88}">
      <dsp:nvSpPr>
        <dsp:cNvPr id="0" name=""/>
        <dsp:cNvSpPr/>
      </dsp:nvSpPr>
      <dsp:spPr>
        <a:xfrm>
          <a:off x="3743610" y="0"/>
          <a:ext cx="3403282" cy="60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Actionable Insights</a:t>
          </a:r>
        </a:p>
      </dsp:txBody>
      <dsp:txXfrm>
        <a:off x="3743610" y="0"/>
        <a:ext cx="3403282" cy="608115"/>
      </dsp:txXfrm>
    </dsp:sp>
    <dsp:sp modelId="{5BB04B80-FB63-4566-A1FD-2C6F40FB1385}">
      <dsp:nvSpPr>
        <dsp:cNvPr id="0" name=""/>
        <dsp:cNvSpPr/>
      </dsp:nvSpPr>
      <dsp:spPr>
        <a:xfrm>
          <a:off x="3743610" y="608115"/>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Provided valuable insights to improve landing success through data-driven analysis.</a:t>
          </a:r>
        </a:p>
      </dsp:txBody>
      <dsp:txXfrm>
        <a:off x="3743610" y="608115"/>
        <a:ext cx="3403282" cy="1887445"/>
      </dsp:txXfrm>
    </dsp:sp>
    <dsp:sp modelId="{CEF32A68-BA38-4B59-BC34-5595FD19992B}">
      <dsp:nvSpPr>
        <dsp:cNvPr id="0" name=""/>
        <dsp:cNvSpPr/>
      </dsp:nvSpPr>
      <dsp:spPr>
        <a:xfrm>
          <a:off x="7487221" y="0"/>
          <a:ext cx="3403282" cy="608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Guidance for Future Improvements</a:t>
          </a:r>
        </a:p>
      </dsp:txBody>
      <dsp:txXfrm>
        <a:off x="7487221" y="0"/>
        <a:ext cx="3403282" cy="608115"/>
      </dsp:txXfrm>
    </dsp:sp>
    <dsp:sp modelId="{41242785-D8F3-45C8-806E-856F60338866}">
      <dsp:nvSpPr>
        <dsp:cNvPr id="0" name=""/>
        <dsp:cNvSpPr/>
      </dsp:nvSpPr>
      <dsp:spPr>
        <a:xfrm>
          <a:off x="7487221" y="608115"/>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Suggested enhancements including weather data integration and probability calibration for better accuracy.</a:t>
          </a:r>
        </a:p>
      </dsp:txBody>
      <dsp:txXfrm>
        <a:off x="7487221" y="608115"/>
        <a:ext cx="3403282" cy="18874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729620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models achieved over 80% accuracy, highlighting orbit and launch site as important features, but revealed a temporal bias in the data.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326707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Future work should incorporate weather factors and calibrate prediction probabilities for improved reliability.</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30840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This section introduces the Falcon 9's reusable first-stage capabilities and the importance of landing success prediction for cost optimization and operational planning.</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129473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By reusing the first stage, Falcon 9 significantly cuts launch costs, making landing success a critical business metric.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424447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Accurately forecasting landing outcomes aids in precise cost assessments and mission risk management.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012449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predictive model supports operational decisions, scheduling, and resource allocation within SpaceX launch programs.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056881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Falcon 9's reusable first stage lowers costs dramatically compared to other launch providers. This slide explores whether public data can be leveraged to predict landing success, which is crucial for pricing bids and planning missions more effectively. Accurate predictions help reduce financial risks and optimize scheduling and resource management for space missions.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4214082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We collected structured launch data from SpaceX's public API to capture detailed information about past launches.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983615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API endpoint /v4/launches/past was used to retrieve JSON records of previous launches with rich metadata.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755676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Relevant variables such as launch site, orbit type, payload mass, and landing outcome were extracted for analysis.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809596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We will begin with the cover details and executive summary, followed by the introduction to the problem. Then, we'll discuss data collection methods, data cleaning and sampling, variable definitions, exploratory data analysis, and conclude with key findings.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1463553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Data normalization ensured consistent variable formats and readiness for machine learning pipelines.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754577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This slide details the data collection methodology leveraging SpaceX's REST API. The /v4/launches/past endpoint provides historical launch data enriched by related endpoints such as rockets, payloads, cores, and launchpads. The raw JSON data was normalized into tabular formats for ease of analysis. Combining these datasets by IDs allows for a comprehensive feature set essential for accurate predictive modeling.</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316992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Additional data was gathered via web scraping to supplement API data and enhance dataset completeness.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283712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We used </a:t>
            </a:r>
            <a:r>
              <a:rPr lang="en-US" dirty="0" err="1"/>
              <a:t>BeautifulSoup</a:t>
            </a:r>
            <a:r>
              <a:rPr lang="en-US" dirty="0"/>
              <a:t> to scrape launch tables from Wikipedia and SpaceX tracking websites for cross-verification.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652275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Multiple sources ensured richer data coverage and improved validation of launch details.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505113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
---
The scraped and API data were cross-validated and merged to create a comprehensive dataset for modeling.
Image source: Microsoft 365 content library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314796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This slide details the process of collecting launch data from Wikipedia by using BeautifulSoup. The scraped data undergoes thorough parsing and cleaning to standardize formats. Validation against the SpaceX API ensures data reliability. Finally, datasets are merged on matching date and flight details, with careful resolution of discrepancies in key variables such as launch dates, payload mass, and orbit labels to maintain data integrity.</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899759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This phase involved filtering, imputing missing data, and standardizing formats to prepare the dataset for modeling.</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823768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Only Falcon 9 launches were considered, removing Falcon 1 data to maintain focus and consistency.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503975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Missing payload mass values were imputed using mean values to reduce data sparsity without biasing results.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88240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This section presents the report title, author details, and the date of the analysis, establishing the formal context for this technical study.</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619534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Launch dates were converted to a uniform datetime format to support temporal analysis and modeling.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627324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This slide covers essential data cleaning steps taken to prepare the Falcon 9 launch dataset for analysis. By excluding Falcon 1 launches, we ensure consistency of data. Missing payload masses were imputed with mean values to preserve data completeness. Dates were parsed into year and month to facilitate trend analysis. Data types were standardized and extreme outliers clipped to improve model reliability.</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692448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This section defines all variables used in the analysis, specifying their roles and data types.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4190881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binary target variable indicates whether the first-stage landing was successful or failed.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740791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This slide introduces the feature dictionary that defines all major variables used in modeling Falcon 9 first-stage landing success. Understanding these variables is critical for interpreting model inputs and results, including flight details, rocket configurations, and launch conditions.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849679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model targets landing success as a binary outcome. Predictor variables encompass flight number, payload mass, orbit type, launch site, rocket reuse metrics, and hardware features. This combination captures diverse factors influencing landing outcomes.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889255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We analyzed trends over time, correlations among variables, and identified data outliers to understand the dataset better.</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60282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Landing success rates vary by year and launch site, reflecting operational improvements and site-specific factors.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477713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Significant correlations were found between certain predictors and landing outcomes, informing feature selection.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326202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
---
Outliers were detected and assessed to determine their impact on model performance and data integrity.
Image source: Microsoft 365 content library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84856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project focuses on predicting the success of Falcon 9 first-stage landings, crucial for cost optimization through vehicle reuse.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428299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Analyzing landing success over time reveals improvement post-2013 due to operational enhancements. Site-specific differences highlight environmental and procedural impacts. Orbit types vary in difficulty, influencing landing probability.</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475920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Relationships among flight number, launch site, and payload help explain landing success variability. Identifying outliers and key payload ranges improves model robustness and informs risk assessments.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7831072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SQL queries were used to derive average success rates, common orbits, and payload statistics efficiently.</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610996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SQL aggregation revealed launch site differences in landing success, aiding performance benchmarking.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023915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Orbit type distributions were analyzed to understand typical mission profiles and their relation to landings.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773086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Payload mass averages offer insight into mission complexity and potential impact on landing success.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4288903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SQL queries provide detailed insights by summarizing launch site activity and payload capabilities across booster versions. Temporal and spatial landing success patterns support targeted operational improvements.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640609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Folium visualizations enable spatial analysis of landing sites relative to critical infrastructure. This mapping supports decision-making for site safety, recovery operations, and logistical planning.</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272817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Plotly Dash dashboard offers an interactive platform to explore key metrics related to landing success. Dynamic filtering allows users to tailor views by temporal, spatial, and mission characteristics.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1797109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Proper feature engineering is essential to prepare data for machine learning. Categorical variables are encoded, numerical features scaled, and careful data splitting ensures robust model evaluation.</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817864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Author information will be specified here to attribute the work appropriately and provide contact details.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5678434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Multiple supervised learning algorithms were trained and tuned using GridSearchCV to optimize model parameters. Accuracy guided model selection, balancing complexity and predictive performance.</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1002971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Comparative evaluation found a leading model with strong accuracy on both validation and test data. This slide summarizes model metrics and highlights the selected model and its parameters.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33667727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The confusion matrix reveals classification strengths and weaknesses. Understanding error types helps prioritize risk mitigation strategies and optimize threshold settings for operational use.</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2957381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This project demonstrates how publicly available data can power accurate rocket landing predictions. Key influencing factors are identified, supporting better pricing, bidding, and risk decisions in space missions.</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1813792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Future work includes integrating environmental factors and detailed mission profiles. Calibration techniques and advanced evaluation metrics will further elevate model reliability and operational value.</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3564977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Features influencing the landing outcome include orbit type, launch site, payload characteristics, and more.</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1234902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Each variable's definition, measurement units, and data type are documented for clarity and reproducibility.</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29956682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This report presents a robust approach to predicting Falcon 9 first-stage landing success using diverse data sources and machine learning. The findings provide actionable insights and guide future improvements including weather integration and probability calibration.</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1894775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date of this report marks the timeline of the conducted analysis and findings.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466177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An overview of the problem, methodology, key findings, and recommendations is provided to summarize the report's essence.</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959680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main challenge is to accurately predict if the Falcon 9 first stage will successfully land, impacting mission cost and scheduling.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48847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We employed data analysis techniques and supervised machine learning models to derive predictive insights from launch data.
</a:t>
            </a:r>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044326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8.png"/><Relationship Id="rId7" Type="http://schemas.openxmlformats.org/officeDocument/2006/relationships/diagramColors" Target="../diagrams/colors2.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456DBD1-1048-5A22-C973-3E5FA83F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xaDeTexto 1">
            <a:extLst>
              <a:ext uri="{FF2B5EF4-FFF2-40B4-BE49-F238E27FC236}">
                <a16:creationId xmlns:a16="http://schemas.microsoft.com/office/drawing/2014/main" id="{E76454C5-0514-41F0-8F3A-263F7429261B}"/>
              </a:ext>
            </a:extLst>
          </p:cNvPr>
          <p:cNvSpPr txBox="1"/>
          <p:nvPr/>
        </p:nvSpPr>
        <p:spPr>
          <a:xfrm>
            <a:off x="1170165" y="1088571"/>
            <a:ext cx="7538405" cy="277439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solidFill>
                  <a:schemeClr val="bg1"/>
                </a:solidFill>
                <a:latin typeface="+mj-lt"/>
                <a:ea typeface="+mj-ea"/>
                <a:cs typeface="+mj-cs"/>
              </a:rPr>
              <a:t>Falcon 9 First-Stage Landing Prediction — Capstone Technical Report</a:t>
            </a:r>
          </a:p>
        </p:txBody>
      </p:sp>
      <p:sp>
        <p:nvSpPr>
          <p:cNvPr id="3" name="CaixaDeTexto 2">
            <a:extLst>
              <a:ext uri="{FF2B5EF4-FFF2-40B4-BE49-F238E27FC236}">
                <a16:creationId xmlns:a16="http://schemas.microsoft.com/office/drawing/2014/main" id="{C63E1FEA-69E1-4BF5-8F70-4C022AE7AAE0}"/>
              </a:ext>
            </a:extLst>
          </p:cNvPr>
          <p:cNvSpPr txBox="1"/>
          <p:nvPr/>
        </p:nvSpPr>
        <p:spPr>
          <a:xfrm>
            <a:off x="1197060" y="4027211"/>
            <a:ext cx="7538405" cy="1014107"/>
          </a:xfrm>
          <a:prstGeom prst="rect">
            <a:avLst/>
          </a:prstGeom>
        </p:spPr>
        <p:txBody>
          <a:bodyPr vert="horz" lIns="91440" tIns="45720" rIns="91440" bIns="45720" rtlCol="0">
            <a:normAutofit/>
          </a:bodyPr>
          <a:lstStyle/>
          <a:p>
            <a:pPr>
              <a:lnSpc>
                <a:spcPct val="120000"/>
              </a:lnSpc>
              <a:spcBef>
                <a:spcPts val="1000"/>
              </a:spcBef>
              <a:spcAft>
                <a:spcPts val="600"/>
              </a:spcAft>
            </a:pPr>
            <a:r>
              <a:rPr lang="en-US" sz="2200" dirty="0">
                <a:solidFill>
                  <a:schemeClr val="bg1"/>
                </a:solidFill>
              </a:rPr>
              <a:t>Analyzing data to forecast rocket landing success</a:t>
            </a:r>
          </a:p>
        </p:txBody>
      </p:sp>
      <p:sp>
        <p:nvSpPr>
          <p:cNvPr id="6" name="TextBox 5">
            <a:extLst>
              <a:ext uri="{FF2B5EF4-FFF2-40B4-BE49-F238E27FC236}">
                <a16:creationId xmlns:a16="http://schemas.microsoft.com/office/drawing/2014/main" id="{2C36AF9D-A911-994B-90EA-013D4CDA5604}"/>
              </a:ext>
            </a:extLst>
          </p:cNvPr>
          <p:cNvSpPr txBox="1"/>
          <p:nvPr/>
        </p:nvSpPr>
        <p:spPr>
          <a:xfrm>
            <a:off x="1358493" y="4891899"/>
            <a:ext cx="5700229"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RICARDO YUKIO MATSUO</a:t>
            </a:r>
          </a:p>
          <a:p>
            <a:r>
              <a:rPr lang="en-US" dirty="0">
                <a:solidFill>
                  <a:schemeClr val="bg2"/>
                </a:solidFill>
                <a:latin typeface="Abadi" panose="020B0604020104020204" pitchFamily="34" charset="0"/>
                <a:ea typeface="SF Pro" pitchFamily="2" charset="0"/>
                <a:cs typeface="SF Pro" pitchFamily="2" charset="0"/>
              </a:rPr>
              <a:t>30/09/2025</a:t>
            </a:r>
            <a:br>
              <a:rPr lang="en-US" dirty="0">
                <a:solidFill>
                  <a:schemeClr val="bg2"/>
                </a:solidFill>
                <a:latin typeface="Abadi" panose="020B0604020104020204" pitchFamily="34" charset="0"/>
                <a:ea typeface="SF Pro" pitchFamily="2" charset="0"/>
                <a:cs typeface="SF Pro" pitchFamily="2" charset="0"/>
              </a:rPr>
            </a:br>
            <a:r>
              <a:rPr lang="en-US" dirty="0">
                <a:solidFill>
                  <a:schemeClr val="bg2"/>
                </a:solidFill>
                <a:latin typeface="Abadi" panose="020B0604020104020204" pitchFamily="34" charset="0"/>
                <a:ea typeface="SF Pro" pitchFamily="2" charset="0"/>
                <a:cs typeface="SF Pro" pitchFamily="2" charset="0"/>
              </a:rPr>
              <a:t>https://github.com/Landtrap/spacex-falcon9-capstone</a:t>
            </a:r>
          </a:p>
        </p:txBody>
      </p:sp>
    </p:spTree>
    <p:extLst>
      <p:ext uri="{BB962C8B-B14F-4D97-AF65-F5344CB8AC3E}">
        <p14:creationId xmlns:p14="http://schemas.microsoft.com/office/powerpoint/2010/main" val="438999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20AF7C-A694-7033-0B36-4DBA7B145309}"/>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Findings: Accuracy Over 80%, Orbit and Launch Site Relevant, Temporal Bias</a:t>
            </a:r>
          </a:p>
        </p:txBody>
      </p:sp>
      <p:sp>
        <p:nvSpPr>
          <p:cNvPr id="4" name="Espaço Reservado para Conteúdo 3">
            <a:extLst>
              <a:ext uri="{FF2B5EF4-FFF2-40B4-BE49-F238E27FC236}">
                <a16:creationId xmlns:a16="http://schemas.microsoft.com/office/drawing/2014/main" id="{112E0EF1-AB2C-5FBB-7331-16D043EF148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High Model Accuracy</a:t>
            </a:r>
          </a:p>
          <a:p>
            <a:pPr marL="0" lvl="1" indent="0">
              <a:buFont typeface="Arial" panose="020B0604020202020204" pitchFamily="34" charset="0"/>
              <a:buNone/>
            </a:pPr>
            <a:r>
              <a:rPr lang="en-US" sz="1400"/>
              <a:t>Models achieved over 80% accuracy, demonstrating strong predictive performance.</a:t>
            </a:r>
          </a:p>
          <a:p>
            <a:pPr marL="0" indent="0">
              <a:spcBef>
                <a:spcPts val="2500"/>
              </a:spcBef>
              <a:buFont typeface="Arial" panose="020B0604020202020204" pitchFamily="34" charset="0"/>
              <a:buNone/>
            </a:pPr>
            <a:r>
              <a:rPr lang="en-US" sz="1400" b="1"/>
              <a:t>Orbit and Launch Site Importance</a:t>
            </a:r>
          </a:p>
          <a:p>
            <a:pPr marL="0" lvl="1" indent="0">
              <a:buFont typeface="Arial" panose="020B0604020202020204" pitchFamily="34" charset="0"/>
              <a:buNone/>
            </a:pPr>
            <a:r>
              <a:rPr lang="en-US" sz="1400"/>
              <a:t>Orbit and launch site were identified as key features impacting model predictions.</a:t>
            </a:r>
          </a:p>
          <a:p>
            <a:pPr marL="0" indent="0">
              <a:spcBef>
                <a:spcPts val="2500"/>
              </a:spcBef>
              <a:buFont typeface="Arial" panose="020B0604020202020204" pitchFamily="34" charset="0"/>
              <a:buNone/>
            </a:pPr>
            <a:r>
              <a:rPr lang="en-US" sz="1400" b="1"/>
              <a:t>Temporal Bias Detected</a:t>
            </a:r>
          </a:p>
          <a:p>
            <a:pPr marL="0" lvl="1" indent="0">
              <a:buFont typeface="Arial" panose="020B0604020202020204" pitchFamily="34" charset="0"/>
              <a:buNone/>
            </a:pPr>
            <a:r>
              <a:rPr lang="en-US" sz="1400"/>
              <a:t>The data showed a temporal bias, indicating time-related inconsistencies in the dataset.</a:t>
            </a:r>
          </a:p>
        </p:txBody>
      </p:sp>
      <p:pic>
        <p:nvPicPr>
          <p:cNvPr id="5" name="Espaço Reservado para Conteúdo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FDA8AAD7-CB77-40A9-AF21-98105FFFD72E}"/>
              </a:ext>
            </a:extLst>
          </p:cNvPr>
          <p:cNvPicPr>
            <a:picLocks noGrp="1" noChangeAspect="1"/>
          </p:cNvPicPr>
          <p:nvPr>
            <p:ph sz="half" idx="1"/>
          </p:nvPr>
        </p:nvPicPr>
        <p:blipFill>
          <a:blip r:embed="rId3"/>
          <a:srcRect l="28780" r="33943"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177652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8EA700-5DD9-9878-0B0B-7AC24439EBF7}"/>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100" b="1" kern="1200" dirty="0">
                <a:solidFill>
                  <a:schemeClr val="tx1"/>
                </a:solidFill>
                <a:latin typeface="+mj-lt"/>
                <a:ea typeface="+mj-ea"/>
                <a:cs typeface="+mj-cs"/>
              </a:rPr>
              <a:t>Recommendations: Include Weather Data and Calibrate Probabilities</a:t>
            </a:r>
          </a:p>
        </p:txBody>
      </p:sp>
      <p:sp>
        <p:nvSpPr>
          <p:cNvPr id="4" name="Espaço Reservado para Conteúdo 3">
            <a:extLst>
              <a:ext uri="{FF2B5EF4-FFF2-40B4-BE49-F238E27FC236}">
                <a16:creationId xmlns:a16="http://schemas.microsoft.com/office/drawing/2014/main" id="{99C56378-77BB-AC0E-FEE1-7B413BAB75F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Incorporate Weather Data</a:t>
            </a:r>
          </a:p>
          <a:p>
            <a:pPr marL="0" lvl="1" indent="0">
              <a:buFont typeface="Arial" panose="020B0604020202020204" pitchFamily="34" charset="0"/>
              <a:buNone/>
            </a:pPr>
            <a:r>
              <a:rPr lang="en-US" sz="1400"/>
              <a:t>Integrate weather factors to enhance the accuracy and context of predictive models.</a:t>
            </a:r>
          </a:p>
          <a:p>
            <a:pPr marL="0" indent="0">
              <a:spcBef>
                <a:spcPts val="2500"/>
              </a:spcBef>
              <a:buFont typeface="Arial" panose="020B0604020202020204" pitchFamily="34" charset="0"/>
              <a:buNone/>
            </a:pPr>
            <a:r>
              <a:rPr lang="en-US" sz="1400" b="1"/>
              <a:t>Calibrate Probabilities</a:t>
            </a:r>
          </a:p>
          <a:p>
            <a:pPr marL="0" lvl="1" indent="0">
              <a:buFont typeface="Arial" panose="020B0604020202020204" pitchFamily="34" charset="0"/>
              <a:buNone/>
            </a:pPr>
            <a:r>
              <a:rPr lang="en-US" sz="1400"/>
              <a:t>Adjust prediction probabilities to improve reliability and decision-making confidence.</a:t>
            </a:r>
          </a:p>
        </p:txBody>
      </p:sp>
      <p:pic>
        <p:nvPicPr>
          <p:cNvPr id="5" name="Espaço Reservado para Conteúdo 4" descr="Natal Chart Astrology Wheel">
            <a:extLst>
              <a:ext uri="{FF2B5EF4-FFF2-40B4-BE49-F238E27FC236}">
                <a16:creationId xmlns:a16="http://schemas.microsoft.com/office/drawing/2014/main" id="{3848E74A-D6EF-4A52-8DA3-8C6C1D1875FC}"/>
              </a:ext>
            </a:extLst>
          </p:cNvPr>
          <p:cNvPicPr>
            <a:picLocks noGrp="1" noChangeAspect="1"/>
          </p:cNvPicPr>
          <p:nvPr>
            <p:ph sz="half" idx="1"/>
          </p:nvPr>
        </p:nvPicPr>
        <p:blipFill>
          <a:blip r:embed="rId3"/>
          <a:srcRect l="21917" r="25808"/>
          <a:stretch>
            <a:fillRect/>
          </a:stretch>
        </p:blipFill>
        <p:spPr>
          <a:xfrm>
            <a:off x="5818632" y="-1"/>
            <a:ext cx="6373368" cy="6858001"/>
          </a:xfrm>
          <a:prstGeom prst="rect">
            <a:avLst/>
          </a:prstGeom>
        </p:spPr>
      </p:pic>
    </p:spTree>
    <p:extLst>
      <p:ext uri="{BB962C8B-B14F-4D97-AF65-F5344CB8AC3E}">
        <p14:creationId xmlns:p14="http://schemas.microsoft.com/office/powerpoint/2010/main" val="1910253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CaixaDeTexto 1">
            <a:extLst>
              <a:ext uri="{FF2B5EF4-FFF2-40B4-BE49-F238E27FC236}">
                <a16:creationId xmlns:a16="http://schemas.microsoft.com/office/drawing/2014/main" id="{ED55213D-99E7-4551-8C60-9F2842B12DD6}"/>
              </a:ext>
            </a:extLst>
          </p:cNvPr>
          <p:cNvSpPr txBox="1"/>
          <p:nvPr/>
        </p:nvSpPr>
        <p:spPr>
          <a:xfrm>
            <a:off x="277091" y="1814321"/>
            <a:ext cx="7772400" cy="45609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400" b="1">
                <a:latin typeface="+mj-lt"/>
                <a:ea typeface="+mj-ea"/>
                <a:cs typeface="+mj-cs"/>
              </a:rPr>
              <a:t>Introduction</a:t>
            </a:r>
          </a:p>
        </p:txBody>
      </p:sp>
    </p:spTree>
    <p:extLst>
      <p:ext uri="{BB962C8B-B14F-4D97-AF65-F5344CB8AC3E}">
        <p14:creationId xmlns:p14="http://schemas.microsoft.com/office/powerpoint/2010/main" val="1336690350"/>
      </p:ext>
    </p:extLst>
  </p:cSld>
  <p:clrMapOvr>
    <a:overrideClrMapping bg1="dk1" tx1="lt1" bg2="dk2" tx2="lt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0605FF-953A-05DF-871A-08292B1D8999}"/>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Falcon 9 Reduces Costs via First-Stage Reuse</a:t>
            </a:r>
          </a:p>
        </p:txBody>
      </p:sp>
      <p:sp>
        <p:nvSpPr>
          <p:cNvPr id="4" name="Espaço Reservado para Conteúdo 3">
            <a:extLst>
              <a:ext uri="{FF2B5EF4-FFF2-40B4-BE49-F238E27FC236}">
                <a16:creationId xmlns:a16="http://schemas.microsoft.com/office/drawing/2014/main" id="{3970A0B5-3079-1352-F36D-982BC608E9C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First-Stage Reuse Benefits</a:t>
            </a:r>
          </a:p>
          <a:p>
            <a:pPr marL="0" lvl="1" indent="0">
              <a:buFont typeface="Arial" panose="020B0604020202020204" pitchFamily="34" charset="0"/>
              <a:buNone/>
            </a:pPr>
            <a:r>
              <a:rPr lang="en-US" sz="1400"/>
              <a:t>Reusing the first stage of rockets drastically lowers launch expenses and maximizes resource efficiency.</a:t>
            </a:r>
          </a:p>
          <a:p>
            <a:pPr marL="0" indent="0">
              <a:spcBef>
                <a:spcPts val="2500"/>
              </a:spcBef>
              <a:buFont typeface="Arial" panose="020B0604020202020204" pitchFamily="34" charset="0"/>
              <a:buNone/>
            </a:pPr>
            <a:r>
              <a:rPr lang="en-US" sz="1400" b="1"/>
              <a:t>Landing Success Importance</a:t>
            </a:r>
          </a:p>
          <a:p>
            <a:pPr marL="0" lvl="1" indent="0">
              <a:buFont typeface="Arial" panose="020B0604020202020204" pitchFamily="34" charset="0"/>
              <a:buNone/>
            </a:pPr>
            <a:r>
              <a:rPr lang="en-US" sz="1400"/>
              <a:t>Achieving reliable landings is essential for cost savings and measuring operational success in space missions.</a:t>
            </a:r>
          </a:p>
          <a:p>
            <a:pPr marL="0" indent="0">
              <a:spcBef>
                <a:spcPts val="2500"/>
              </a:spcBef>
              <a:buFont typeface="Arial" panose="020B0604020202020204" pitchFamily="34" charset="0"/>
              <a:buNone/>
            </a:pPr>
            <a:r>
              <a:rPr lang="en-US" sz="1400" b="1"/>
              <a:t>Impact on Space Industry</a:t>
            </a:r>
          </a:p>
          <a:p>
            <a:pPr marL="0" lvl="1" indent="0">
              <a:buFont typeface="Arial" panose="020B0604020202020204" pitchFamily="34" charset="0"/>
              <a:buNone/>
            </a:pPr>
            <a:r>
              <a:rPr lang="en-US" sz="1400"/>
              <a:t>Reusable launch technology is transforming space industry economics by making access to space more affordable.</a:t>
            </a:r>
          </a:p>
        </p:txBody>
      </p:sp>
      <p:pic>
        <p:nvPicPr>
          <p:cNvPr id="5" name="Espaço Reservado para Conteúdo 4" descr="Smokestack stands out against twilit sky">
            <a:extLst>
              <a:ext uri="{FF2B5EF4-FFF2-40B4-BE49-F238E27FC236}">
                <a16:creationId xmlns:a16="http://schemas.microsoft.com/office/drawing/2014/main" id="{ADC276A2-D827-49FE-A916-0B4FCA05BDC2}"/>
              </a:ext>
            </a:extLst>
          </p:cNvPr>
          <p:cNvPicPr>
            <a:picLocks noGrp="1" noChangeAspect="1"/>
          </p:cNvPicPr>
          <p:nvPr>
            <p:ph sz="half" idx="1"/>
          </p:nvPr>
        </p:nvPicPr>
        <p:blipFill>
          <a:blip r:embed="rId3"/>
          <a:srcRect l="8663" r="44344"/>
          <a:stretch>
            <a:fillRect/>
          </a:stretch>
        </p:blipFill>
        <p:spPr>
          <a:xfrm>
            <a:off x="7345680" y="10"/>
            <a:ext cx="4846320" cy="6857990"/>
          </a:xfrm>
          <a:prstGeom prst="rect">
            <a:avLst/>
          </a:prstGeom>
        </p:spPr>
      </p:pic>
    </p:spTree>
    <p:extLst>
      <p:ext uri="{BB962C8B-B14F-4D97-AF65-F5344CB8AC3E}">
        <p14:creationId xmlns:p14="http://schemas.microsoft.com/office/powerpoint/2010/main" val="2762242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4B90B39-4419-BED1-03B1-AF81F9D1D5A1}"/>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Landing Prediction Optimizes Cost Estimation</a:t>
            </a:r>
          </a:p>
        </p:txBody>
      </p:sp>
      <p:pic>
        <p:nvPicPr>
          <p:cNvPr id="5" name="Espaço Reservado para Conteúdo 4" descr="Abstract Cyberspace Concept with technology lines">
            <a:extLst>
              <a:ext uri="{FF2B5EF4-FFF2-40B4-BE49-F238E27FC236}">
                <a16:creationId xmlns:a16="http://schemas.microsoft.com/office/drawing/2014/main" id="{5FAB153D-42B5-4225-9E95-83DFA1549C2B}"/>
              </a:ext>
            </a:extLst>
          </p:cNvPr>
          <p:cNvPicPr>
            <a:picLocks noGrp="1" noChangeAspect="1"/>
          </p:cNvPicPr>
          <p:nvPr>
            <p:ph sz="half" idx="1"/>
          </p:nvPr>
        </p:nvPicPr>
        <p:blipFill>
          <a:blip r:embed="rId3"/>
          <a:srcRect l="59725"/>
          <a:stretch>
            <a:fillRect/>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B41C9E92-836D-B633-94BB-6C1B23CE036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Accurate Landing Forecasting</a:t>
            </a:r>
          </a:p>
          <a:p>
            <a:pPr marL="0" lvl="1" indent="0">
              <a:buFont typeface="Arial" panose="020B0604020202020204" pitchFamily="34" charset="0"/>
              <a:buNone/>
            </a:pPr>
            <a:r>
              <a:rPr lang="en-US" sz="1400"/>
              <a:t>Precise prediction of landing outcomes enhances the reliability of mission planning and execution.</a:t>
            </a:r>
          </a:p>
          <a:p>
            <a:pPr marL="0" indent="0">
              <a:spcBef>
                <a:spcPts val="2500"/>
              </a:spcBef>
              <a:buFont typeface="Arial" panose="020B0604020202020204" pitchFamily="34" charset="0"/>
              <a:buNone/>
            </a:pPr>
            <a:r>
              <a:rPr lang="en-US" sz="1400" b="1"/>
              <a:t>Cost Assessment Improvement</a:t>
            </a:r>
          </a:p>
          <a:p>
            <a:pPr marL="0" lvl="1" indent="0">
              <a:buFont typeface="Arial" panose="020B0604020202020204" pitchFamily="34" charset="0"/>
              <a:buNone/>
            </a:pPr>
            <a:r>
              <a:rPr lang="en-US" sz="1400"/>
              <a:t>Forecasting landing results helps optimize budget allocation and reduce unexpected expenses.</a:t>
            </a:r>
          </a:p>
          <a:p>
            <a:pPr marL="0" indent="0">
              <a:spcBef>
                <a:spcPts val="2500"/>
              </a:spcBef>
              <a:buFont typeface="Arial" panose="020B0604020202020204" pitchFamily="34" charset="0"/>
              <a:buNone/>
            </a:pPr>
            <a:r>
              <a:rPr lang="en-US" sz="1400" b="1"/>
              <a:t>Risk Management Enhancement</a:t>
            </a:r>
          </a:p>
          <a:p>
            <a:pPr marL="0" lvl="1" indent="0">
              <a:buFont typeface="Arial" panose="020B0604020202020204" pitchFamily="34" charset="0"/>
              <a:buNone/>
            </a:pPr>
            <a:r>
              <a:rPr lang="en-US" sz="1400"/>
              <a:t>Accurate landing predictions allow better identification and mitigation of mission risks.</a:t>
            </a:r>
          </a:p>
        </p:txBody>
      </p:sp>
    </p:spTree>
    <p:extLst>
      <p:ext uri="{BB962C8B-B14F-4D97-AF65-F5344CB8AC3E}">
        <p14:creationId xmlns:p14="http://schemas.microsoft.com/office/powerpoint/2010/main" val="1058503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BEFC58-2905-B814-E2C0-49B0A0D74CEA}"/>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Justification: Support Decision-Making and Planning</a:t>
            </a:r>
          </a:p>
        </p:txBody>
      </p:sp>
      <p:sp>
        <p:nvSpPr>
          <p:cNvPr id="4" name="Espaço Reservado para Conteúdo 3">
            <a:extLst>
              <a:ext uri="{FF2B5EF4-FFF2-40B4-BE49-F238E27FC236}">
                <a16:creationId xmlns:a16="http://schemas.microsoft.com/office/drawing/2014/main" id="{0DE24659-2EF7-8242-F20F-BCAAF5DD25C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Operational Decision Support</a:t>
            </a:r>
          </a:p>
          <a:p>
            <a:pPr marL="0" lvl="1" indent="0">
              <a:buFont typeface="Arial" panose="020B0604020202020204" pitchFamily="34" charset="0"/>
              <a:buNone/>
            </a:pPr>
            <a:r>
              <a:rPr lang="en-US" sz="1400"/>
              <a:t>The predictive model assists in making informed operational decisions to improve launch program efficiency.</a:t>
            </a:r>
          </a:p>
          <a:p>
            <a:pPr marL="0" indent="0">
              <a:spcBef>
                <a:spcPts val="2500"/>
              </a:spcBef>
              <a:buFont typeface="Arial" panose="020B0604020202020204" pitchFamily="34" charset="0"/>
              <a:buNone/>
            </a:pPr>
            <a:r>
              <a:rPr lang="en-US" sz="1400" b="1"/>
              <a:t>Scheduling Optimization</a:t>
            </a:r>
          </a:p>
          <a:p>
            <a:pPr marL="0" lvl="1" indent="0">
              <a:buFont typeface="Arial" panose="020B0604020202020204" pitchFamily="34" charset="0"/>
              <a:buNone/>
            </a:pPr>
            <a:r>
              <a:rPr lang="en-US" sz="1400"/>
              <a:t>The model helps optimize scheduling to ensure launch timelines are met effectively.</a:t>
            </a:r>
          </a:p>
          <a:p>
            <a:pPr marL="0" indent="0">
              <a:spcBef>
                <a:spcPts val="2500"/>
              </a:spcBef>
              <a:buFont typeface="Arial" panose="020B0604020202020204" pitchFamily="34" charset="0"/>
              <a:buNone/>
            </a:pPr>
            <a:r>
              <a:rPr lang="en-US" sz="1400" b="1"/>
              <a:t>Resource Allocation</a:t>
            </a:r>
          </a:p>
          <a:p>
            <a:pPr marL="0" lvl="1" indent="0">
              <a:buFont typeface="Arial" panose="020B0604020202020204" pitchFamily="34" charset="0"/>
              <a:buNone/>
            </a:pPr>
            <a:r>
              <a:rPr lang="en-US" sz="1400"/>
              <a:t>Efficient allocation of resources is supported by the predictive model to maximize mission success.</a:t>
            </a:r>
          </a:p>
        </p:txBody>
      </p:sp>
      <p:pic>
        <p:nvPicPr>
          <p:cNvPr id="5" name="Espaço Reservado para Conteúdo 4" descr="Start change decision business leadership rocket">
            <a:extLst>
              <a:ext uri="{FF2B5EF4-FFF2-40B4-BE49-F238E27FC236}">
                <a16:creationId xmlns:a16="http://schemas.microsoft.com/office/drawing/2014/main" id="{A78CC7C6-ED50-4E52-8AE3-9F39CBC1C60C}"/>
              </a:ext>
            </a:extLst>
          </p:cNvPr>
          <p:cNvPicPr>
            <a:picLocks noGrp="1" noChangeAspect="1"/>
          </p:cNvPicPr>
          <p:nvPr>
            <p:ph sz="half" idx="1"/>
          </p:nvPr>
        </p:nvPicPr>
        <p:blipFill>
          <a:blip r:embed="rId3"/>
          <a:srcRect l="31556" r="21274"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884628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621382-42DC-E0A7-1760-83D38603B1D2}"/>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sz="3600" b="1" kern="1200">
                <a:solidFill>
                  <a:schemeClr val="tx1"/>
                </a:solidFill>
                <a:latin typeface="+mj-lt"/>
                <a:ea typeface="+mj-ea"/>
                <a:cs typeface="+mj-cs"/>
              </a:rPr>
              <a:t>Cost Reduction Through Falcon 9 Reuse</a:t>
            </a:r>
          </a:p>
        </p:txBody>
      </p:sp>
      <p:sp>
        <p:nvSpPr>
          <p:cNvPr id="4" name="Espaço Reservado para Conteúdo 3">
            <a:extLst>
              <a:ext uri="{FF2B5EF4-FFF2-40B4-BE49-F238E27FC236}">
                <a16:creationId xmlns:a16="http://schemas.microsoft.com/office/drawing/2014/main" id="{DFE35F18-1238-CC0F-064C-8E7215019775}"/>
              </a:ext>
            </a:extLst>
          </p:cNvPr>
          <p:cNvSpPr>
            <a:spLocks noGrp="1"/>
          </p:cNvSpPr>
          <p:nvPr>
            <p:ph sz="half" idx="2"/>
          </p:nvPr>
        </p:nvSpPr>
        <p:spPr>
          <a:xfrm>
            <a:off x="612648" y="2584058"/>
            <a:ext cx="4621553" cy="3159018"/>
          </a:xfrm>
        </p:spPr>
        <p:txBody>
          <a:bodyPr vert="horz" lIns="91440" tIns="45720" rIns="91440" bIns="45720" rtlCol="0">
            <a:normAutofit/>
          </a:bodyPr>
          <a:lstStyle/>
          <a:p>
            <a:pPr>
              <a:lnSpc>
                <a:spcPct val="110000"/>
              </a:lnSpc>
            </a:pPr>
            <a:r>
              <a:rPr lang="en-US" sz="1500"/>
              <a:t>Falcon 9 launch costs approximately $62 million compared to competitors' $165 million.</a:t>
            </a:r>
          </a:p>
          <a:p>
            <a:pPr>
              <a:lnSpc>
                <a:spcPct val="110000"/>
              </a:lnSpc>
            </a:pPr>
            <a:r>
              <a:rPr lang="en-US" sz="1500"/>
              <a:t>Reusability of the first stage significantly drives down launch expenses.</a:t>
            </a:r>
          </a:p>
          <a:p>
            <a:pPr>
              <a:lnSpc>
                <a:spcPct val="110000"/>
              </a:lnSpc>
            </a:pPr>
            <a:r>
              <a:rPr lang="en-US" sz="1500"/>
              <a:t>Can public data predict landing success to enhance mission reliability?</a:t>
            </a:r>
          </a:p>
          <a:p>
            <a:pPr>
              <a:lnSpc>
                <a:spcPct val="110000"/>
              </a:lnSpc>
            </a:pPr>
            <a:r>
              <a:rPr lang="en-US" sz="1500"/>
              <a:t>Predictive insights support pricing strategies and bid competitiveness.</a:t>
            </a:r>
          </a:p>
          <a:p>
            <a:pPr>
              <a:lnSpc>
                <a:spcPct val="110000"/>
              </a:lnSpc>
            </a:pPr>
            <a:r>
              <a:rPr lang="en-US" sz="1500"/>
              <a:t>Improved landing forecasts aid in efficient mission planning and resource allocation.</a:t>
            </a:r>
          </a:p>
        </p:txBody>
      </p:sp>
      <p:pic>
        <p:nvPicPr>
          <p:cNvPr id="5" name="Espaço Reservado para Conteúdo 4" descr="Wind turbine wings against blue sky">
            <a:extLst>
              <a:ext uri="{FF2B5EF4-FFF2-40B4-BE49-F238E27FC236}">
                <a16:creationId xmlns:a16="http://schemas.microsoft.com/office/drawing/2014/main" id="{11101FA1-F4E5-429B-80C9-5287D5FDDD78}"/>
              </a:ext>
            </a:extLst>
          </p:cNvPr>
          <p:cNvPicPr>
            <a:picLocks noGrp="1" noChangeAspect="1"/>
          </p:cNvPicPr>
          <p:nvPr>
            <p:ph sz="half" idx="1"/>
          </p:nvPr>
        </p:nvPicPr>
        <p:blipFill>
          <a:blip r:embed="rId3"/>
          <a:stretch>
            <a:fillRect/>
          </a:stretch>
        </p:blipFill>
        <p:spPr>
          <a:xfrm>
            <a:off x="5691261" y="1480640"/>
            <a:ext cx="5837780" cy="3896718"/>
          </a:xfrm>
          <a:prstGeom prst="rect">
            <a:avLst/>
          </a:prstGeom>
        </p:spPr>
      </p:pic>
    </p:spTree>
    <p:extLst>
      <p:ext uri="{BB962C8B-B14F-4D97-AF65-F5344CB8AC3E}">
        <p14:creationId xmlns:p14="http://schemas.microsoft.com/office/powerpoint/2010/main" val="1866235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CaixaDeTexto 1">
            <a:extLst>
              <a:ext uri="{FF2B5EF4-FFF2-40B4-BE49-F238E27FC236}">
                <a16:creationId xmlns:a16="http://schemas.microsoft.com/office/drawing/2014/main" id="{6F99EA75-C795-4AA3-A1BE-F38BB2579729}"/>
              </a:ext>
            </a:extLst>
          </p:cNvPr>
          <p:cNvSpPr txBox="1"/>
          <p:nvPr/>
        </p:nvSpPr>
        <p:spPr>
          <a:xfrm>
            <a:off x="277091" y="1814321"/>
            <a:ext cx="7772400" cy="45609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400" b="1">
                <a:latin typeface="+mj-lt"/>
                <a:ea typeface="+mj-ea"/>
                <a:cs typeface="+mj-cs"/>
              </a:rPr>
              <a:t>Data Collection (API)</a:t>
            </a:r>
          </a:p>
        </p:txBody>
      </p:sp>
    </p:spTree>
    <p:extLst>
      <p:ext uri="{BB962C8B-B14F-4D97-AF65-F5344CB8AC3E}">
        <p14:creationId xmlns:p14="http://schemas.microsoft.com/office/powerpoint/2010/main" val="1931021654"/>
      </p:ext>
    </p:extLst>
  </p:cSld>
  <p:clrMapOvr>
    <a:overrideClrMapping bg1="dk1" tx1="lt1" bg2="dk2" tx2="lt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8120F5-DA48-EC82-2146-E5406275339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Using Endpoint /v4/launches/past</a:t>
            </a:r>
          </a:p>
        </p:txBody>
      </p:sp>
      <p:sp>
        <p:nvSpPr>
          <p:cNvPr id="4" name="Espaço Reservado para Conteúdo 3">
            <a:extLst>
              <a:ext uri="{FF2B5EF4-FFF2-40B4-BE49-F238E27FC236}">
                <a16:creationId xmlns:a16="http://schemas.microsoft.com/office/drawing/2014/main" id="{FEED8B51-F917-9CD7-D735-ECCFFF9F06F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API Endpoint Purpose</a:t>
            </a:r>
          </a:p>
          <a:p>
            <a:pPr marL="0" lvl="1" indent="0">
              <a:buFont typeface="Arial" panose="020B0604020202020204" pitchFamily="34" charset="0"/>
              <a:buNone/>
            </a:pPr>
            <a:r>
              <a:rPr lang="en-US" sz="1400"/>
              <a:t>The /v4/launches/past endpoint retrieves detailed records of previous launches in JSON format.</a:t>
            </a:r>
          </a:p>
          <a:p>
            <a:pPr marL="0" indent="0">
              <a:spcBef>
                <a:spcPts val="2500"/>
              </a:spcBef>
              <a:buFont typeface="Arial" panose="020B0604020202020204" pitchFamily="34" charset="0"/>
              <a:buNone/>
            </a:pPr>
            <a:r>
              <a:rPr lang="en-US" sz="1400" b="1"/>
              <a:t>Rich Metadata</a:t>
            </a:r>
          </a:p>
          <a:p>
            <a:pPr marL="0" lvl="1" indent="0">
              <a:buFont typeface="Arial" panose="020B0604020202020204" pitchFamily="34" charset="0"/>
              <a:buNone/>
            </a:pPr>
            <a:r>
              <a:rPr lang="en-US" sz="1400"/>
              <a:t>The retrieved JSON includes extensive metadata providing comprehensive launch details for analysis.</a:t>
            </a:r>
          </a:p>
        </p:txBody>
      </p:sp>
      <p:pic>
        <p:nvPicPr>
          <p:cNvPr id="5" name="Espaço Reservado para Conteúdo 4" descr="Power of big data. Binary code information bit.">
            <a:extLst>
              <a:ext uri="{FF2B5EF4-FFF2-40B4-BE49-F238E27FC236}">
                <a16:creationId xmlns:a16="http://schemas.microsoft.com/office/drawing/2014/main" id="{7710078A-A173-4A35-927B-F6F3FB045AC3}"/>
              </a:ext>
            </a:extLst>
          </p:cNvPr>
          <p:cNvPicPr>
            <a:picLocks noGrp="1" noChangeAspect="1"/>
          </p:cNvPicPr>
          <p:nvPr>
            <p:ph sz="half" idx="1"/>
          </p:nvPr>
        </p:nvPicPr>
        <p:blipFill>
          <a:blip r:embed="rId3"/>
          <a:srcRect t="17498" r="2" b="1800"/>
          <a:stretch>
            <a:fillRect/>
          </a:stretch>
        </p:blipFill>
        <p:spPr>
          <a:xfrm>
            <a:off x="5818632" y="-1"/>
            <a:ext cx="6373368" cy="6858001"/>
          </a:xfrm>
          <a:prstGeom prst="rect">
            <a:avLst/>
          </a:prstGeom>
        </p:spPr>
      </p:pic>
    </p:spTree>
    <p:extLst>
      <p:ext uri="{BB962C8B-B14F-4D97-AF65-F5344CB8AC3E}">
        <p14:creationId xmlns:p14="http://schemas.microsoft.com/office/powerpoint/2010/main" val="3603248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4FD70B4-BEEB-45B3-8A7D-18286A040DFE}"/>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sz="3600" b="1" kern="1200" dirty="0">
                <a:solidFill>
                  <a:schemeClr val="tx1"/>
                </a:solidFill>
                <a:latin typeface="+mj-lt"/>
                <a:ea typeface="+mj-ea"/>
                <a:cs typeface="+mj-cs"/>
              </a:rPr>
              <a:t>Extracting Key Variables from JSON</a:t>
            </a:r>
          </a:p>
        </p:txBody>
      </p:sp>
      <p:pic>
        <p:nvPicPr>
          <p:cNvPr id="5" name="Espaço Reservado para Conteúdo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D75E52F7-AED5-49E5-A199-0D5AB38720C2}"/>
              </a:ext>
            </a:extLst>
          </p:cNvPr>
          <p:cNvPicPr>
            <a:picLocks noGrp="1" noChangeAspect="1"/>
          </p:cNvPicPr>
          <p:nvPr>
            <p:ph sz="half" idx="1"/>
          </p:nvPr>
        </p:nvPicPr>
        <p:blipFill>
          <a:blip r:embed="rId3"/>
          <a:srcRect t="1295" r="3" b="3"/>
          <a:stretch>
            <a:fillRect/>
          </a:stretch>
        </p:blipFill>
        <p:spPr>
          <a:xfrm>
            <a:off x="713615" y="681318"/>
            <a:ext cx="4680637" cy="3083858"/>
          </a:xfrm>
          <a:prstGeom prst="rect">
            <a:avLst/>
          </a:prstGeom>
        </p:spPr>
      </p:pic>
      <p:sp>
        <p:nvSpPr>
          <p:cNvPr id="4" name="Espaço Reservado para Conteúdo 3">
            <a:extLst>
              <a:ext uri="{FF2B5EF4-FFF2-40B4-BE49-F238E27FC236}">
                <a16:creationId xmlns:a16="http://schemas.microsoft.com/office/drawing/2014/main" id="{341E2793-427A-A123-3573-1A2E9D70541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Font typeface="Arial" panose="020B0604020202020204" pitchFamily="34" charset="0"/>
              <a:buNone/>
            </a:pPr>
            <a:r>
              <a:rPr lang="en-US" sz="1400" b="1"/>
              <a:t>Launch Site Data</a:t>
            </a:r>
          </a:p>
          <a:p>
            <a:pPr marL="0" lvl="1" indent="0">
              <a:buFont typeface="Arial" panose="020B0604020202020204" pitchFamily="34" charset="0"/>
              <a:buNone/>
            </a:pPr>
            <a:r>
              <a:rPr lang="en-US" sz="1400"/>
              <a:t>Extracting launch site information is essential to analyze mission origins and logistics.</a:t>
            </a:r>
          </a:p>
          <a:p>
            <a:pPr marL="0" indent="0">
              <a:spcBef>
                <a:spcPts val="2500"/>
              </a:spcBef>
              <a:buFont typeface="Arial" panose="020B0604020202020204" pitchFamily="34" charset="0"/>
              <a:buNone/>
            </a:pPr>
            <a:r>
              <a:rPr lang="en-US" sz="1400" b="1"/>
              <a:t>Orbit Type Identification</a:t>
            </a:r>
          </a:p>
          <a:p>
            <a:pPr marL="0" lvl="1" indent="0">
              <a:buFont typeface="Arial" panose="020B0604020202020204" pitchFamily="34" charset="0"/>
              <a:buNone/>
            </a:pPr>
            <a:r>
              <a:rPr lang="en-US" sz="1400"/>
              <a:t>Capturing orbit type helps categorize satellite missions and their trajectories.</a:t>
            </a:r>
          </a:p>
          <a:p>
            <a:pPr marL="0" indent="0">
              <a:spcBef>
                <a:spcPts val="2500"/>
              </a:spcBef>
              <a:buFont typeface="Arial" panose="020B0604020202020204" pitchFamily="34" charset="0"/>
              <a:buNone/>
            </a:pPr>
            <a:r>
              <a:rPr lang="en-US" sz="1400" b="1"/>
              <a:t>Payload Mass Analysis</a:t>
            </a:r>
          </a:p>
          <a:p>
            <a:pPr marL="0" lvl="1" indent="0">
              <a:buFont typeface="Arial" panose="020B0604020202020204" pitchFamily="34" charset="0"/>
              <a:buNone/>
            </a:pPr>
            <a:r>
              <a:rPr lang="en-US" sz="1400"/>
              <a:t>Payload mass is a critical parameter influencing launch vehicle performance and mission planning.</a:t>
            </a:r>
          </a:p>
          <a:p>
            <a:pPr marL="0" indent="0">
              <a:spcBef>
                <a:spcPts val="2500"/>
              </a:spcBef>
              <a:buFont typeface="Arial" panose="020B0604020202020204" pitchFamily="34" charset="0"/>
              <a:buNone/>
            </a:pPr>
            <a:r>
              <a:rPr lang="en-US" sz="1400" b="1"/>
              <a:t>Landing Outcome Tracking</a:t>
            </a:r>
          </a:p>
          <a:p>
            <a:pPr marL="0" lvl="1" indent="0">
              <a:buFont typeface="Arial" panose="020B0604020202020204" pitchFamily="34" charset="0"/>
              <a:buNone/>
            </a:pPr>
            <a:r>
              <a:rPr lang="en-US" sz="1400"/>
              <a:t>Recording landing outcomes assists in assessing mission success and reusability factors.</a:t>
            </a:r>
          </a:p>
        </p:txBody>
      </p:sp>
    </p:spTree>
    <p:extLst>
      <p:ext uri="{BB962C8B-B14F-4D97-AF65-F5344CB8AC3E}">
        <p14:creationId xmlns:p14="http://schemas.microsoft.com/office/powerpoint/2010/main" val="161689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B79CA-1CB8-A133-67D7-E2B7AC1F9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82C3B1-57ED-3F7A-481B-C0F8EDA8EDB4}"/>
              </a:ext>
            </a:extLst>
          </p:cNvPr>
          <p:cNvSpPr>
            <a:spLocks noGrp="1"/>
          </p:cNvSpPr>
          <p:nvPr>
            <p:ph type="title"/>
          </p:nvPr>
        </p:nvSpPr>
        <p:spPr>
          <a:xfrm>
            <a:off x="978522" y="849085"/>
            <a:ext cx="3602356" cy="5179925"/>
          </a:xfrm>
        </p:spPr>
        <p:txBody>
          <a:bodyPr anchor="ctr">
            <a:normAutofit/>
          </a:bodyPr>
          <a:lstStyle/>
          <a:p>
            <a:r>
              <a:rPr lang="en-US" dirty="0">
                <a:solidFill>
                  <a:schemeClr val="bg1"/>
                </a:solidFill>
              </a:rPr>
              <a:t>Meeting Program</a:t>
            </a:r>
          </a:p>
        </p:txBody>
      </p:sp>
      <p:sp>
        <p:nvSpPr>
          <p:cNvPr id="3" name="Espaço Reservado para Conteúdo 2">
            <a:extLst>
              <a:ext uri="{FF2B5EF4-FFF2-40B4-BE49-F238E27FC236}">
                <a16:creationId xmlns:a16="http://schemas.microsoft.com/office/drawing/2014/main" id="{C9277F17-2B01-E5EF-5CEC-05A6DC8BB265}"/>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5487394" y="849085"/>
            <a:ext cx="6144768" cy="5179925"/>
          </a:xfrm>
        </p:spPr>
        <p:txBody>
          <a:bodyPr anchor="ctr">
            <a:normAutofit/>
          </a:bodyPr>
          <a:lstStyle/>
          <a:p>
            <a:pPr>
              <a:buFont typeface="Arial" panose="020B0604020202020204" pitchFamily="34" charset="0"/>
              <a:buChar char="•"/>
            </a:pPr>
            <a:r>
              <a:rPr lang="en-US" sz="1800" dirty="0">
                <a:solidFill>
                  <a:schemeClr val="bg1"/>
                </a:solidFill>
              </a:rPr>
              <a:t>Cover</a:t>
            </a:r>
          </a:p>
          <a:p>
            <a:pPr>
              <a:buFont typeface="Arial" panose="020B0604020202020204" pitchFamily="34" charset="0"/>
              <a:buChar char="•"/>
            </a:pPr>
            <a:r>
              <a:rPr lang="en-US" sz="1800" dirty="0">
                <a:solidFill>
                  <a:schemeClr val="bg1"/>
                </a:solidFill>
              </a:rPr>
              <a:t>Executive Summary</a:t>
            </a:r>
          </a:p>
          <a:p>
            <a:pPr>
              <a:buFont typeface="Arial" panose="020B0604020202020204" pitchFamily="34" charset="0"/>
              <a:buChar char="•"/>
            </a:pPr>
            <a:r>
              <a:rPr lang="en-US" sz="1800" dirty="0">
                <a:solidFill>
                  <a:schemeClr val="bg1"/>
                </a:solidFill>
              </a:rPr>
              <a:t>Introduction</a:t>
            </a:r>
          </a:p>
          <a:p>
            <a:pPr>
              <a:buFont typeface="Arial" panose="020B0604020202020204" pitchFamily="34" charset="0"/>
              <a:buChar char="•"/>
            </a:pPr>
            <a:r>
              <a:rPr lang="en-US" sz="1800" dirty="0">
                <a:solidFill>
                  <a:schemeClr val="bg1"/>
                </a:solidFill>
              </a:rPr>
              <a:t>Data Collection (API)</a:t>
            </a:r>
          </a:p>
          <a:p>
            <a:pPr>
              <a:buFont typeface="Arial" panose="020B0604020202020204" pitchFamily="34" charset="0"/>
              <a:buChar char="•"/>
            </a:pPr>
            <a:r>
              <a:rPr lang="en-US" sz="1800" dirty="0">
                <a:solidFill>
                  <a:schemeClr val="bg1"/>
                </a:solidFill>
              </a:rPr>
              <a:t>Data Collection (Web Scraping)</a:t>
            </a:r>
          </a:p>
          <a:p>
            <a:pPr>
              <a:buFont typeface="Arial" panose="020B0604020202020204" pitchFamily="34" charset="0"/>
              <a:buChar char="•"/>
            </a:pPr>
            <a:r>
              <a:rPr lang="en-US" sz="1800" dirty="0">
                <a:solidFill>
                  <a:schemeClr val="bg1"/>
                </a:solidFill>
              </a:rPr>
              <a:t>Data Cleaning &amp; Sampling</a:t>
            </a:r>
          </a:p>
          <a:p>
            <a:pPr>
              <a:buFont typeface="Arial" panose="020B0604020202020204" pitchFamily="34" charset="0"/>
              <a:buChar char="•"/>
            </a:pPr>
            <a:r>
              <a:rPr lang="en-US" sz="1800" dirty="0">
                <a:solidFill>
                  <a:schemeClr val="bg1"/>
                </a:solidFill>
              </a:rPr>
              <a:t>Variable Dictionary</a:t>
            </a:r>
          </a:p>
          <a:p>
            <a:pPr>
              <a:buFont typeface="Arial" panose="020B0604020202020204" pitchFamily="34" charset="0"/>
              <a:buChar char="•"/>
            </a:pPr>
            <a:r>
              <a:rPr lang="en-US" sz="1800" dirty="0">
                <a:solidFill>
                  <a:schemeClr val="bg1"/>
                </a:solidFill>
              </a:rPr>
              <a:t>Exploratory Data Analysis — Trends</a:t>
            </a:r>
          </a:p>
          <a:p>
            <a:pPr>
              <a:buFont typeface="Arial" panose="020B0604020202020204" pitchFamily="34" charset="0"/>
              <a:buChar char="•"/>
            </a:pPr>
            <a:r>
              <a:rPr lang="en-US" sz="1800" dirty="0">
                <a:solidFill>
                  <a:schemeClr val="bg1"/>
                </a:solidFill>
              </a:rPr>
              <a:t>Exploratory Data Analysis Using SQL</a:t>
            </a:r>
          </a:p>
        </p:txBody>
      </p:sp>
    </p:spTree>
    <p:extLst>
      <p:ext uri="{BB962C8B-B14F-4D97-AF65-F5344CB8AC3E}">
        <p14:creationId xmlns:p14="http://schemas.microsoft.com/office/powerpoint/2010/main" val="1217871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893E12C-95C0-2E36-5503-AEF0AEE0683A}"/>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Normalizing Structured Data</a:t>
            </a:r>
          </a:p>
        </p:txBody>
      </p:sp>
      <p:pic>
        <p:nvPicPr>
          <p:cNvPr id="5" name="Espaço Reservado para Conteúdo 4" descr="Flag of the Federated States of Micronesia on a computer binary codes falling from the top and fading away.">
            <a:extLst>
              <a:ext uri="{FF2B5EF4-FFF2-40B4-BE49-F238E27FC236}">
                <a16:creationId xmlns:a16="http://schemas.microsoft.com/office/drawing/2014/main" id="{60F1E9BC-BEEE-4CEF-9750-1F6AD1346757}"/>
              </a:ext>
            </a:extLst>
          </p:cNvPr>
          <p:cNvPicPr>
            <a:picLocks noGrp="1" noChangeAspect="1"/>
          </p:cNvPicPr>
          <p:nvPr>
            <p:ph sz="half" idx="1"/>
          </p:nvPr>
        </p:nvPicPr>
        <p:blipFill>
          <a:blip r:embed="rId3"/>
          <a:srcRect l="21053" r="29693"/>
          <a:stretch>
            <a:fillRect/>
          </a:stretch>
        </p:blipFill>
        <p:spPr>
          <a:xfrm>
            <a:off x="1" y="10"/>
            <a:ext cx="6373368" cy="6857990"/>
          </a:xfrm>
          <a:prstGeom prst="rect">
            <a:avLst/>
          </a:prstGeom>
        </p:spPr>
      </p:pic>
      <p:sp>
        <p:nvSpPr>
          <p:cNvPr id="4" name="Espaço Reservado para Conteúdo 3">
            <a:extLst>
              <a:ext uri="{FF2B5EF4-FFF2-40B4-BE49-F238E27FC236}">
                <a16:creationId xmlns:a16="http://schemas.microsoft.com/office/drawing/2014/main" id="{89F49655-E62A-83A9-42BF-7DF6DD33705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Consistent Variable Formats</a:t>
            </a:r>
          </a:p>
          <a:p>
            <a:pPr marL="0" lvl="1" indent="0">
              <a:buFont typeface="Arial" panose="020B0604020202020204" pitchFamily="34" charset="0"/>
              <a:buNone/>
            </a:pPr>
            <a:r>
              <a:rPr lang="en-US" sz="1400"/>
              <a:t>Normalization standardizes variable formats to ensure data consistency across datasets.</a:t>
            </a:r>
          </a:p>
          <a:p>
            <a:pPr marL="0" indent="0">
              <a:spcBef>
                <a:spcPts val="2500"/>
              </a:spcBef>
              <a:buFont typeface="Arial" panose="020B0604020202020204" pitchFamily="34" charset="0"/>
              <a:buNone/>
            </a:pPr>
            <a:r>
              <a:rPr lang="en-US" sz="1400" b="1"/>
              <a:t>Machine Learning Readiness</a:t>
            </a:r>
          </a:p>
          <a:p>
            <a:pPr marL="0" lvl="1" indent="0">
              <a:buFont typeface="Arial" panose="020B0604020202020204" pitchFamily="34" charset="0"/>
              <a:buNone/>
            </a:pPr>
            <a:r>
              <a:rPr lang="en-US" sz="1400"/>
              <a:t>Normalized data is primed for integration into machine learning pipelines for accurate analysis.</a:t>
            </a:r>
          </a:p>
        </p:txBody>
      </p:sp>
    </p:spTree>
    <p:extLst>
      <p:ext uri="{BB962C8B-B14F-4D97-AF65-F5344CB8AC3E}">
        <p14:creationId xmlns:p14="http://schemas.microsoft.com/office/powerpoint/2010/main" val="1119479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9E292F2-A228-468D-117A-B48928DE6AAC}"/>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sz="3600" b="1" kern="1200">
                <a:solidFill>
                  <a:schemeClr val="tx1"/>
                </a:solidFill>
                <a:latin typeface="+mj-lt"/>
                <a:ea typeface="+mj-ea"/>
                <a:cs typeface="+mj-cs"/>
              </a:rPr>
              <a:t>Data Collection Using SpaceX API Endpoints</a:t>
            </a:r>
          </a:p>
        </p:txBody>
      </p:sp>
      <p:sp>
        <p:nvSpPr>
          <p:cNvPr id="4" name="Espaço Reservado para Conteúdo 3">
            <a:extLst>
              <a:ext uri="{FF2B5EF4-FFF2-40B4-BE49-F238E27FC236}">
                <a16:creationId xmlns:a16="http://schemas.microsoft.com/office/drawing/2014/main" id="{57E28D05-8CD5-A8D3-78CD-F71DC11D462D}"/>
              </a:ext>
            </a:extLst>
          </p:cNvPr>
          <p:cNvSpPr>
            <a:spLocks noGrp="1"/>
          </p:cNvSpPr>
          <p:nvPr>
            <p:ph sz="half" idx="2"/>
          </p:nvPr>
        </p:nvSpPr>
        <p:spPr>
          <a:xfrm>
            <a:off x="612648" y="2584058"/>
            <a:ext cx="4621553" cy="3159018"/>
          </a:xfrm>
        </p:spPr>
        <p:txBody>
          <a:bodyPr vert="horz" lIns="91440" tIns="45720" rIns="91440" bIns="45720" rtlCol="0">
            <a:normAutofit/>
          </a:bodyPr>
          <a:lstStyle/>
          <a:p>
            <a:pPr>
              <a:lnSpc>
                <a:spcPct val="110000"/>
              </a:lnSpc>
            </a:pPr>
            <a:r>
              <a:rPr lang="en-US" sz="1500"/>
              <a:t>Utilized /v4/launches/past endpoint combined with rockets, payloads, cores, and launchpads lookups.</a:t>
            </a:r>
          </a:p>
          <a:p>
            <a:pPr>
              <a:lnSpc>
                <a:spcPct val="110000"/>
              </a:lnSpc>
            </a:pPr>
            <a:r>
              <a:rPr lang="en-US" sz="1500"/>
              <a:t>Extracted and normalized JSON data into structured tables using json_normalize techniques.</a:t>
            </a:r>
          </a:p>
          <a:p>
            <a:pPr>
              <a:lnSpc>
                <a:spcPct val="110000"/>
              </a:lnSpc>
            </a:pPr>
            <a:r>
              <a:rPr lang="en-US" sz="1500"/>
              <a:t>Joined datasets by unique IDs to enrich features including launch outcome, site, orbit, payload mass, and core information.</a:t>
            </a:r>
          </a:p>
          <a:p>
            <a:pPr>
              <a:lnSpc>
                <a:spcPct val="110000"/>
              </a:lnSpc>
            </a:pPr>
            <a:r>
              <a:rPr lang="en-US" sz="1500"/>
              <a:t>Data coverage spans multiple years with comprehensive record counts supporting robust analysis.</a:t>
            </a:r>
          </a:p>
        </p:txBody>
      </p:sp>
      <p:pic>
        <p:nvPicPr>
          <p:cNvPr id="5" name="Espaço Reservado para Conteúdo 4" descr="Compressed Data concept with alphabet words with blocks">
            <a:extLst>
              <a:ext uri="{FF2B5EF4-FFF2-40B4-BE49-F238E27FC236}">
                <a16:creationId xmlns:a16="http://schemas.microsoft.com/office/drawing/2014/main" id="{16F2EF58-64B8-4A88-9BEE-87BDBBBDC57A}"/>
              </a:ext>
            </a:extLst>
          </p:cNvPr>
          <p:cNvPicPr>
            <a:picLocks noGrp="1" noChangeAspect="1"/>
          </p:cNvPicPr>
          <p:nvPr>
            <p:ph sz="half" idx="1"/>
          </p:nvPr>
        </p:nvPicPr>
        <p:blipFill>
          <a:blip r:embed="rId3"/>
          <a:stretch>
            <a:fillRect/>
          </a:stretch>
        </p:blipFill>
        <p:spPr>
          <a:xfrm>
            <a:off x="5691261" y="1480640"/>
            <a:ext cx="5837780" cy="3896718"/>
          </a:xfrm>
          <a:prstGeom prst="rect">
            <a:avLst/>
          </a:prstGeom>
        </p:spPr>
      </p:pic>
    </p:spTree>
    <p:extLst>
      <p:ext uri="{BB962C8B-B14F-4D97-AF65-F5344CB8AC3E}">
        <p14:creationId xmlns:p14="http://schemas.microsoft.com/office/powerpoint/2010/main" val="203947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CaixaDeTexto 1">
            <a:extLst>
              <a:ext uri="{FF2B5EF4-FFF2-40B4-BE49-F238E27FC236}">
                <a16:creationId xmlns:a16="http://schemas.microsoft.com/office/drawing/2014/main" id="{300D5E00-A8BE-495F-86C5-F237BF3055BF}"/>
              </a:ext>
            </a:extLst>
          </p:cNvPr>
          <p:cNvSpPr txBox="1"/>
          <p:nvPr/>
        </p:nvSpPr>
        <p:spPr>
          <a:xfrm>
            <a:off x="277091" y="1814321"/>
            <a:ext cx="7772400" cy="45609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400" b="1">
                <a:latin typeface="+mj-lt"/>
                <a:ea typeface="+mj-ea"/>
                <a:cs typeface="+mj-cs"/>
              </a:rPr>
              <a:t>Data Collection (Web Scraping)</a:t>
            </a:r>
          </a:p>
        </p:txBody>
      </p:sp>
    </p:spTree>
    <p:extLst>
      <p:ext uri="{BB962C8B-B14F-4D97-AF65-F5344CB8AC3E}">
        <p14:creationId xmlns:p14="http://schemas.microsoft.com/office/powerpoint/2010/main" val="1480216309"/>
      </p:ext>
    </p:extLst>
  </p:cSld>
  <p:clrMapOvr>
    <a:overrideClrMapping bg1="dk1" tx1="lt1" bg2="dk2" tx2="lt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33C217-6C9A-A4FA-2756-78A7BC2C424E}"/>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Using BeautifulSoup for Table Scraping</a:t>
            </a:r>
          </a:p>
        </p:txBody>
      </p:sp>
      <p:sp>
        <p:nvSpPr>
          <p:cNvPr id="4" name="Espaço Reservado para Conteúdo 3">
            <a:extLst>
              <a:ext uri="{FF2B5EF4-FFF2-40B4-BE49-F238E27FC236}">
                <a16:creationId xmlns:a16="http://schemas.microsoft.com/office/drawing/2014/main" id="{B7C63E84-F6CC-925C-EBCE-49361236B59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BeautifulSoup Library Usage</a:t>
            </a:r>
          </a:p>
          <a:p>
            <a:pPr marL="0" lvl="1" indent="0">
              <a:buFont typeface="Arial" panose="020B0604020202020204" pitchFamily="34" charset="0"/>
              <a:buNone/>
            </a:pPr>
            <a:r>
              <a:rPr lang="en-US" sz="1400"/>
              <a:t>BeautifulSoup is a Python library used to parse HTML and scrape data from web pages efficiently.</a:t>
            </a:r>
          </a:p>
          <a:p>
            <a:pPr marL="0" indent="0">
              <a:spcBef>
                <a:spcPts val="2500"/>
              </a:spcBef>
              <a:buFont typeface="Arial" panose="020B0604020202020204" pitchFamily="34" charset="0"/>
              <a:buNone/>
            </a:pPr>
            <a:r>
              <a:rPr lang="en-US" sz="1400" b="1"/>
              <a:t>Scraping Launch Tables</a:t>
            </a:r>
          </a:p>
          <a:p>
            <a:pPr marL="0" lvl="1" indent="0">
              <a:buFont typeface="Arial" panose="020B0604020202020204" pitchFamily="34" charset="0"/>
              <a:buNone/>
            </a:pPr>
            <a:r>
              <a:rPr lang="en-US" sz="1400"/>
              <a:t>Launch tables from Wikipedia and SpaceX tracking sites were scraped to collect accurate launch information.</a:t>
            </a:r>
          </a:p>
          <a:p>
            <a:pPr marL="0" indent="0">
              <a:spcBef>
                <a:spcPts val="2500"/>
              </a:spcBef>
              <a:buFont typeface="Arial" panose="020B0604020202020204" pitchFamily="34" charset="0"/>
              <a:buNone/>
            </a:pPr>
            <a:r>
              <a:rPr lang="en-US" sz="1400" b="1"/>
              <a:t>Cross-Verification Process</a:t>
            </a:r>
          </a:p>
          <a:p>
            <a:pPr marL="0" lvl="1" indent="0">
              <a:buFont typeface="Arial" panose="020B0604020202020204" pitchFamily="34" charset="0"/>
              <a:buNone/>
            </a:pPr>
            <a:r>
              <a:rPr lang="en-US" sz="1400"/>
              <a:t>Data from multiple sources was cross-verified to ensure accuracy and reliability of the scraped information.</a:t>
            </a:r>
          </a:p>
        </p:txBody>
      </p:sp>
      <p:pic>
        <p:nvPicPr>
          <p:cNvPr id="5" name="Espaço Reservado para Conteúdo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0ECF0987-4585-4E6E-944D-D61D554F786C}"/>
              </a:ext>
            </a:extLst>
          </p:cNvPr>
          <p:cNvPicPr>
            <a:picLocks noGrp="1" noChangeAspect="1"/>
          </p:cNvPicPr>
          <p:nvPr>
            <p:ph sz="half" idx="1"/>
          </p:nvPr>
        </p:nvPicPr>
        <p:blipFill>
          <a:blip r:embed="rId3"/>
          <a:srcRect l="41791" r="11039"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076754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E509A6-1D0A-688F-BD9B-9334BDB111BC}"/>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Sources: Wikipedia, SpaceX Tracking</a:t>
            </a:r>
          </a:p>
        </p:txBody>
      </p:sp>
      <p:sp>
        <p:nvSpPr>
          <p:cNvPr id="4" name="Espaço Reservado para Conteúdo 3">
            <a:extLst>
              <a:ext uri="{FF2B5EF4-FFF2-40B4-BE49-F238E27FC236}">
                <a16:creationId xmlns:a16="http://schemas.microsoft.com/office/drawing/2014/main" id="{5F756976-0779-665F-BDD3-D747E4F91E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Multiple Data Sources</a:t>
            </a:r>
          </a:p>
          <a:p>
            <a:pPr marL="0" lvl="1" indent="0">
              <a:buFont typeface="Arial" panose="020B0604020202020204" pitchFamily="34" charset="0"/>
              <a:buNone/>
            </a:pPr>
            <a:r>
              <a:rPr lang="en-US" sz="1400"/>
              <a:t>Using multiple sources enhances the richness and reliability of collected launch data.</a:t>
            </a:r>
          </a:p>
          <a:p>
            <a:pPr marL="0" indent="0">
              <a:spcBef>
                <a:spcPts val="2500"/>
              </a:spcBef>
              <a:buFont typeface="Arial" panose="020B0604020202020204" pitchFamily="34" charset="0"/>
              <a:buNone/>
            </a:pPr>
            <a:r>
              <a:rPr lang="en-US" sz="1400" b="1"/>
              <a:t>Improved Validation</a:t>
            </a:r>
          </a:p>
          <a:p>
            <a:pPr marL="0" lvl="1" indent="0">
              <a:buFont typeface="Arial" panose="020B0604020202020204" pitchFamily="34" charset="0"/>
              <a:buNone/>
            </a:pPr>
            <a:r>
              <a:rPr lang="en-US" sz="1400"/>
              <a:t>Cross-referencing data from several sources improves the accuracy of launch details.</a:t>
            </a:r>
          </a:p>
        </p:txBody>
      </p:sp>
      <p:pic>
        <p:nvPicPr>
          <p:cNvPr id="5" name="Espaço Reservado para Conteúdo 4" descr="Database symbols with arrows and file folder">
            <a:extLst>
              <a:ext uri="{FF2B5EF4-FFF2-40B4-BE49-F238E27FC236}">
                <a16:creationId xmlns:a16="http://schemas.microsoft.com/office/drawing/2014/main" id="{21338064-180A-4CBB-9459-8D2EE4FBFAA5}"/>
              </a:ext>
            </a:extLst>
          </p:cNvPr>
          <p:cNvPicPr>
            <a:picLocks noGrp="1" noChangeAspect="1"/>
          </p:cNvPicPr>
          <p:nvPr>
            <p:ph sz="half" idx="1"/>
          </p:nvPr>
        </p:nvPicPr>
        <p:blipFill>
          <a:blip r:embed="rId3"/>
          <a:srcRect l="16858" r="5311" b="2"/>
          <a:stretch>
            <a:fillRect/>
          </a:stretch>
        </p:blipFill>
        <p:spPr>
          <a:xfrm>
            <a:off x="5818632" y="-1"/>
            <a:ext cx="6373368" cy="6858001"/>
          </a:xfrm>
          <a:prstGeom prst="rect">
            <a:avLst/>
          </a:prstGeom>
        </p:spPr>
      </p:pic>
    </p:spTree>
    <p:extLst>
      <p:ext uri="{BB962C8B-B14F-4D97-AF65-F5344CB8AC3E}">
        <p14:creationId xmlns:p14="http://schemas.microsoft.com/office/powerpoint/2010/main" val="2957326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846FC3-B830-CA62-03E1-857D48E87E2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Cross-Validation and Dataset Fusion</a:t>
            </a:r>
          </a:p>
        </p:txBody>
      </p:sp>
      <p:sp>
        <p:nvSpPr>
          <p:cNvPr id="4" name="Espaço Reservado para Conteúdo 3">
            <a:extLst>
              <a:ext uri="{FF2B5EF4-FFF2-40B4-BE49-F238E27FC236}">
                <a16:creationId xmlns:a16="http://schemas.microsoft.com/office/drawing/2014/main" id="{F032E84C-12AA-9E57-43EA-34930D86F6D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Data Cross-Validation</a:t>
            </a:r>
          </a:p>
          <a:p>
            <a:pPr marL="0" lvl="1" indent="0">
              <a:buFont typeface="Arial" panose="020B0604020202020204" pitchFamily="34" charset="0"/>
              <a:buNone/>
            </a:pPr>
            <a:r>
              <a:rPr lang="en-US" sz="1400"/>
              <a:t>Scraped and API datasets were cross-validated to ensure accuracy and consistency before merging.</a:t>
            </a:r>
          </a:p>
          <a:p>
            <a:pPr marL="0" indent="0">
              <a:spcBef>
                <a:spcPts val="2500"/>
              </a:spcBef>
              <a:buFont typeface="Arial" panose="020B0604020202020204" pitchFamily="34" charset="0"/>
              <a:buNone/>
            </a:pPr>
            <a:r>
              <a:rPr lang="en-US" sz="1400" b="1"/>
              <a:t>Dataset Fusion</a:t>
            </a:r>
          </a:p>
          <a:p>
            <a:pPr marL="0" lvl="1" indent="0">
              <a:buFont typeface="Arial" panose="020B0604020202020204" pitchFamily="34" charset="0"/>
              <a:buNone/>
            </a:pPr>
            <a:r>
              <a:rPr lang="en-US" sz="1400"/>
              <a:t>Validated datasets were merged to form a comprehensive, unified dataset for effective modeling.</a:t>
            </a:r>
          </a:p>
        </p:txBody>
      </p:sp>
      <p:pic>
        <p:nvPicPr>
          <p:cNvPr id="5" name="Espaço Reservado para Conteúdo 4" descr="Database big data symbol badge">
            <a:extLst>
              <a:ext uri="{FF2B5EF4-FFF2-40B4-BE49-F238E27FC236}">
                <a16:creationId xmlns:a16="http://schemas.microsoft.com/office/drawing/2014/main" id="{478AAF23-375C-407A-81B7-31DDD75EB910}"/>
              </a:ext>
            </a:extLst>
          </p:cNvPr>
          <p:cNvPicPr>
            <a:picLocks noGrp="1" noChangeAspect="1"/>
          </p:cNvPicPr>
          <p:nvPr>
            <p:ph sz="half" idx="1"/>
          </p:nvPr>
        </p:nvPicPr>
        <p:blipFill>
          <a:blip r:embed="rId3"/>
          <a:srcRect l="3331" r="3736"/>
          <a:stretch>
            <a:fillRect/>
          </a:stretch>
        </p:blipFill>
        <p:spPr>
          <a:xfrm>
            <a:off x="5818632" y="-1"/>
            <a:ext cx="6373368" cy="6858001"/>
          </a:xfrm>
          <a:prstGeom prst="rect">
            <a:avLst/>
          </a:prstGeom>
        </p:spPr>
      </p:pic>
    </p:spTree>
    <p:extLst>
      <p:ext uri="{BB962C8B-B14F-4D97-AF65-F5344CB8AC3E}">
        <p14:creationId xmlns:p14="http://schemas.microsoft.com/office/powerpoint/2010/main" val="933847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WWW internet connection 3d backgroundOriginal reference map taken from NASA http://visibleearth.nasa.gov/view_rec.phpvev1id=11656Binary Earth-map create by me and now my own texture">
            <a:extLst>
              <a:ext uri="{FF2B5EF4-FFF2-40B4-BE49-F238E27FC236}">
                <a16:creationId xmlns:a16="http://schemas.microsoft.com/office/drawing/2014/main" id="{280000F0-CCD6-44D6-9FD2-6087A5B2736C}"/>
              </a:ext>
            </a:extLst>
          </p:cNvPr>
          <p:cNvPicPr>
            <a:picLocks noGrp="1" noChangeAspect="1"/>
          </p:cNvPicPr>
          <p:nvPr>
            <p:ph sz="half" idx="1"/>
          </p:nvPr>
        </p:nvPicPr>
        <p:blipFill>
          <a:blip r:embed="rId3"/>
          <a:srcRect l="17695" r="15413"/>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Espaço Reservado para Conteúdo 3">
            <a:extLst>
              <a:ext uri="{FF2B5EF4-FFF2-40B4-BE49-F238E27FC236}">
                <a16:creationId xmlns:a16="http://schemas.microsoft.com/office/drawing/2014/main" id="{DFDB9B95-05CC-3CE5-F031-D59D2D83EAB0}"/>
              </a:ext>
            </a:extLst>
          </p:cNvPr>
          <p:cNvSpPr>
            <a:spLocks noGrp="1"/>
          </p:cNvSpPr>
          <p:nvPr>
            <p:ph sz="half" idx="2"/>
          </p:nvPr>
        </p:nvSpPr>
        <p:spPr>
          <a:xfrm>
            <a:off x="6513788" y="2333297"/>
            <a:ext cx="4840010" cy="3843666"/>
          </a:xfrm>
        </p:spPr>
        <p:txBody>
          <a:bodyPr vert="horz" lIns="91440" tIns="45720" rIns="91440" bIns="45720" rtlCol="0">
            <a:normAutofit/>
          </a:bodyPr>
          <a:lstStyle/>
          <a:p>
            <a:r>
              <a:rPr lang="en-US" sz="1700"/>
              <a:t>Scrape launch tables from Wikipedia using BeautifulSoup for detailed data.</a:t>
            </a:r>
          </a:p>
          <a:p>
            <a:r>
              <a:rPr lang="en-US" sz="1700"/>
              <a:t>Parse and clean data to standardize formats and ensure accuracy.</a:t>
            </a:r>
          </a:p>
          <a:p>
            <a:r>
              <a:rPr lang="en-US" sz="1700"/>
              <a:t>Validate scraped data against SpaceX API records for consistency.</a:t>
            </a:r>
          </a:p>
          <a:p>
            <a:r>
              <a:rPr lang="en-US" sz="1700"/>
              <a:t>Merge datasets based on launch dates and flight information.</a:t>
            </a:r>
          </a:p>
          <a:p>
            <a:r>
              <a:rPr lang="en-US" sz="1700"/>
              <a:t>Resolve discrepancies in dates, payload mass, and orbit labels for reliable analysis.</a:t>
            </a:r>
          </a:p>
          <a:p>
            <a:r>
              <a:rPr lang="en-US" sz="1700" b="1"/>
              <a:t>Wikipedia Launch Data Integration via BeautifulSoup</a:t>
            </a:r>
            <a:endParaRPr lang="en-US" sz="1700"/>
          </a:p>
        </p:txBody>
      </p:sp>
    </p:spTree>
    <p:extLst>
      <p:ext uri="{BB962C8B-B14F-4D97-AF65-F5344CB8AC3E}">
        <p14:creationId xmlns:p14="http://schemas.microsoft.com/office/powerpoint/2010/main" val="286790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CaixaDeTexto 1">
            <a:extLst>
              <a:ext uri="{FF2B5EF4-FFF2-40B4-BE49-F238E27FC236}">
                <a16:creationId xmlns:a16="http://schemas.microsoft.com/office/drawing/2014/main" id="{3CBF5E9F-FBDA-432C-ABDD-FCEA974E6230}"/>
              </a:ext>
            </a:extLst>
          </p:cNvPr>
          <p:cNvSpPr txBox="1"/>
          <p:nvPr/>
        </p:nvSpPr>
        <p:spPr>
          <a:xfrm>
            <a:off x="277091" y="1814321"/>
            <a:ext cx="7772400" cy="45609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400" b="1">
                <a:latin typeface="+mj-lt"/>
                <a:ea typeface="+mj-ea"/>
                <a:cs typeface="+mj-cs"/>
              </a:rPr>
              <a:t>Data Cleaning &amp; Sampling</a:t>
            </a:r>
          </a:p>
        </p:txBody>
      </p:sp>
    </p:spTree>
    <p:extLst>
      <p:ext uri="{BB962C8B-B14F-4D97-AF65-F5344CB8AC3E}">
        <p14:creationId xmlns:p14="http://schemas.microsoft.com/office/powerpoint/2010/main" val="4276446449"/>
      </p:ext>
    </p:extLst>
  </p:cSld>
  <p:clrMapOvr>
    <a:overrideClrMapping bg1="dk1" tx1="lt1" bg2="dk2" tx2="lt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F6687CE-EFE0-39CE-1B8C-A8373165C838}"/>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Filtering to Exclude Falcon 1 Launches</a:t>
            </a:r>
          </a:p>
        </p:txBody>
      </p:sp>
      <p:pic>
        <p:nvPicPr>
          <p:cNvPr id="5" name="Espaço Reservado para Conteúdo 4" descr="5 different rockets for illustration or charts.">
            <a:extLst>
              <a:ext uri="{FF2B5EF4-FFF2-40B4-BE49-F238E27FC236}">
                <a16:creationId xmlns:a16="http://schemas.microsoft.com/office/drawing/2014/main" id="{6A3893CE-45D9-4FE4-9CF2-D414D7B4A036}"/>
              </a:ext>
            </a:extLst>
          </p:cNvPr>
          <p:cNvPicPr>
            <a:picLocks noGrp="1" noChangeAspect="1"/>
          </p:cNvPicPr>
          <p:nvPr>
            <p:ph sz="half" idx="1"/>
          </p:nvPr>
        </p:nvPicPr>
        <p:blipFill>
          <a:blip r:embed="rId3"/>
          <a:srcRect l="28991" r="15249"/>
          <a:stretch>
            <a:fillRect/>
          </a:stretch>
        </p:blipFill>
        <p:spPr>
          <a:xfrm>
            <a:off x="1" y="10"/>
            <a:ext cx="6373368" cy="6857990"/>
          </a:xfrm>
          <a:prstGeom prst="rect">
            <a:avLst/>
          </a:prstGeom>
        </p:spPr>
      </p:pic>
      <p:sp>
        <p:nvSpPr>
          <p:cNvPr id="4" name="Espaço Reservado para Conteúdo 3">
            <a:extLst>
              <a:ext uri="{FF2B5EF4-FFF2-40B4-BE49-F238E27FC236}">
                <a16:creationId xmlns:a16="http://schemas.microsoft.com/office/drawing/2014/main" id="{193485DA-9EFF-D982-A7E5-4CA0A0E4405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Excluding Falcon 1 Data</a:t>
            </a:r>
          </a:p>
          <a:p>
            <a:pPr marL="0" lvl="1" indent="0">
              <a:buFont typeface="Arial" panose="020B0604020202020204" pitchFamily="34" charset="0"/>
              <a:buNone/>
            </a:pPr>
            <a:r>
              <a:rPr lang="en-US" sz="1400"/>
              <a:t>Falcon 1 launch data was excluded to avoid inconsistencies and focus the analysis on Falcon 9 launches.</a:t>
            </a:r>
          </a:p>
          <a:p>
            <a:pPr marL="0" indent="0">
              <a:spcBef>
                <a:spcPts val="2500"/>
              </a:spcBef>
              <a:buFont typeface="Arial" panose="020B0604020202020204" pitchFamily="34" charset="0"/>
              <a:buNone/>
            </a:pPr>
            <a:r>
              <a:rPr lang="en-US" sz="1400" b="1"/>
              <a:t>Focusing on Falcon 9 Launches</a:t>
            </a:r>
          </a:p>
          <a:p>
            <a:pPr marL="0" lvl="1" indent="0">
              <a:buFont typeface="Arial" panose="020B0604020202020204" pitchFamily="34" charset="0"/>
              <a:buNone/>
            </a:pPr>
            <a:r>
              <a:rPr lang="en-US" sz="1400"/>
              <a:t>The analysis centers on Falcon 9 launches to ensure consistent and relevant data for study.</a:t>
            </a:r>
          </a:p>
        </p:txBody>
      </p:sp>
    </p:spTree>
    <p:extLst>
      <p:ext uri="{BB962C8B-B14F-4D97-AF65-F5344CB8AC3E}">
        <p14:creationId xmlns:p14="http://schemas.microsoft.com/office/powerpoint/2010/main" val="623977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1271022-D0A6-D114-DB9F-2AC016409373}"/>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Imputing Missing Values (e.g., PayloadMass by Mean)</a:t>
            </a:r>
          </a:p>
        </p:txBody>
      </p:sp>
      <p:sp>
        <p:nvSpPr>
          <p:cNvPr id="4" name="Espaço Reservado para Conteúdo 3">
            <a:extLst>
              <a:ext uri="{FF2B5EF4-FFF2-40B4-BE49-F238E27FC236}">
                <a16:creationId xmlns:a16="http://schemas.microsoft.com/office/drawing/2014/main" id="{D4E286ED-6A9F-E3F2-98FB-C118109F5BE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Handling Missing Data</a:t>
            </a:r>
          </a:p>
          <a:p>
            <a:pPr marL="0" lvl="1" indent="0">
              <a:buFont typeface="Arial" panose="020B0604020202020204" pitchFamily="34" charset="0"/>
              <a:buNone/>
            </a:pPr>
            <a:r>
              <a:rPr lang="en-US" sz="1400"/>
              <a:t>Imputing missing payload mass values helps maintain data integrity for analysis.</a:t>
            </a:r>
          </a:p>
          <a:p>
            <a:pPr marL="0" indent="0">
              <a:spcBef>
                <a:spcPts val="2500"/>
              </a:spcBef>
              <a:buFont typeface="Arial" panose="020B0604020202020204" pitchFamily="34" charset="0"/>
              <a:buNone/>
            </a:pPr>
            <a:r>
              <a:rPr lang="en-US" sz="1400" b="1"/>
              <a:t>Reducing Data Sparsity</a:t>
            </a:r>
          </a:p>
          <a:p>
            <a:pPr marL="0" lvl="1" indent="0">
              <a:buFont typeface="Arial" panose="020B0604020202020204" pitchFamily="34" charset="0"/>
              <a:buNone/>
            </a:pPr>
            <a:r>
              <a:rPr lang="en-US" sz="1400"/>
              <a:t>Using mean values reduces data gaps without introducing bias in results.</a:t>
            </a:r>
          </a:p>
        </p:txBody>
      </p:sp>
      <p:pic>
        <p:nvPicPr>
          <p:cNvPr id="5" name="Espaço Reservado para Conteúdo 4" descr="Data science data analytics, modernization, technology science quantum mechanics">
            <a:extLst>
              <a:ext uri="{FF2B5EF4-FFF2-40B4-BE49-F238E27FC236}">
                <a16:creationId xmlns:a16="http://schemas.microsoft.com/office/drawing/2014/main" id="{674701A7-51E4-4A80-A7B2-ABBC5A4B457E}"/>
              </a:ext>
            </a:extLst>
          </p:cNvPr>
          <p:cNvPicPr>
            <a:picLocks noGrp="1" noChangeAspect="1"/>
          </p:cNvPicPr>
          <p:nvPr>
            <p:ph sz="half" idx="1"/>
          </p:nvPr>
        </p:nvPicPr>
        <p:blipFill>
          <a:blip r:embed="rId3"/>
          <a:srcRect l="18266" r="31783" b="1"/>
          <a:stretch>
            <a:fillRect/>
          </a:stretch>
        </p:blipFill>
        <p:spPr>
          <a:xfrm>
            <a:off x="5818632" y="-1"/>
            <a:ext cx="6373368" cy="6858001"/>
          </a:xfrm>
          <a:prstGeom prst="rect">
            <a:avLst/>
          </a:prstGeom>
        </p:spPr>
      </p:pic>
    </p:spTree>
    <p:extLst>
      <p:ext uri="{BB962C8B-B14F-4D97-AF65-F5344CB8AC3E}">
        <p14:creationId xmlns:p14="http://schemas.microsoft.com/office/powerpoint/2010/main" val="3600744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CaixaDeTexto 1">
            <a:extLst>
              <a:ext uri="{FF2B5EF4-FFF2-40B4-BE49-F238E27FC236}">
                <a16:creationId xmlns:a16="http://schemas.microsoft.com/office/drawing/2014/main" id="{2F68C8D8-CBDD-4EC8-BD7E-BF8DFF2866EA}"/>
              </a:ext>
            </a:extLst>
          </p:cNvPr>
          <p:cNvSpPr txBox="1"/>
          <p:nvPr/>
        </p:nvSpPr>
        <p:spPr>
          <a:xfrm>
            <a:off x="277091" y="1814321"/>
            <a:ext cx="7772400" cy="45609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400" b="1">
                <a:latin typeface="+mj-lt"/>
                <a:ea typeface="+mj-ea"/>
                <a:cs typeface="+mj-cs"/>
              </a:rPr>
              <a:t>Cover</a:t>
            </a:r>
          </a:p>
        </p:txBody>
      </p:sp>
    </p:spTree>
    <p:extLst>
      <p:ext uri="{BB962C8B-B14F-4D97-AF65-F5344CB8AC3E}">
        <p14:creationId xmlns:p14="http://schemas.microsoft.com/office/powerpoint/2010/main" val="499242654"/>
      </p:ext>
    </p:extLst>
  </p:cSld>
  <p:clrMapOvr>
    <a:overrideClrMapping bg1="dk1" tx1="lt1" bg2="dk2" tx2="lt2" accent1="accent1" accent2="accent2" accent3="accent3" accent4="accent4" accent5="accent5" accent6="accent6" hlink="hlink" folHlink="folHlink"/>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71095B6-C31D-E79B-8347-28D34B0C8CCB}"/>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Converting Dates to Standard Format</a:t>
            </a:r>
          </a:p>
        </p:txBody>
      </p:sp>
      <p:pic>
        <p:nvPicPr>
          <p:cNvPr id="5" name="Espaço Reservado para Conteúdo 4" descr="Businesswoman pointing at calendar and clock icon on blackboard">
            <a:extLst>
              <a:ext uri="{FF2B5EF4-FFF2-40B4-BE49-F238E27FC236}">
                <a16:creationId xmlns:a16="http://schemas.microsoft.com/office/drawing/2014/main" id="{1EA1FBDB-D726-40FF-8478-E991FB7EE6BF}"/>
              </a:ext>
            </a:extLst>
          </p:cNvPr>
          <p:cNvPicPr>
            <a:picLocks noGrp="1" noChangeAspect="1"/>
          </p:cNvPicPr>
          <p:nvPr>
            <p:ph sz="half" idx="1"/>
          </p:nvPr>
        </p:nvPicPr>
        <p:blipFill>
          <a:blip r:embed="rId3"/>
          <a:srcRect l="5454" r="32512" b="-1"/>
          <a:stretch>
            <a:fillRect/>
          </a:stretch>
        </p:blipFill>
        <p:spPr>
          <a:xfrm>
            <a:off x="1" y="10"/>
            <a:ext cx="6373368" cy="6857990"/>
          </a:xfrm>
          <a:prstGeom prst="rect">
            <a:avLst/>
          </a:prstGeom>
        </p:spPr>
      </p:pic>
      <p:sp>
        <p:nvSpPr>
          <p:cNvPr id="4" name="Espaço Reservado para Conteúdo 3">
            <a:extLst>
              <a:ext uri="{FF2B5EF4-FFF2-40B4-BE49-F238E27FC236}">
                <a16:creationId xmlns:a16="http://schemas.microsoft.com/office/drawing/2014/main" id="{6DDB391D-05CD-1F15-C43F-D3777F1A15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Uniform Datetime Format</a:t>
            </a:r>
          </a:p>
          <a:p>
            <a:pPr marL="0" lvl="1" indent="0">
              <a:buFont typeface="Arial" panose="020B0604020202020204" pitchFamily="34" charset="0"/>
              <a:buNone/>
            </a:pPr>
            <a:r>
              <a:rPr lang="en-US" sz="1400"/>
              <a:t>Dates were standardized into a consistent datetime format to ensure uniformity across datasets.</a:t>
            </a:r>
          </a:p>
          <a:p>
            <a:pPr marL="0" indent="0">
              <a:spcBef>
                <a:spcPts val="2500"/>
              </a:spcBef>
              <a:buFont typeface="Arial" panose="020B0604020202020204" pitchFamily="34" charset="0"/>
              <a:buNone/>
            </a:pPr>
            <a:r>
              <a:rPr lang="en-US" sz="1400" b="1"/>
              <a:t>Temporal Analysis Support</a:t>
            </a:r>
          </a:p>
          <a:p>
            <a:pPr marL="0" lvl="1" indent="0">
              <a:buFont typeface="Arial" panose="020B0604020202020204" pitchFamily="34" charset="0"/>
              <a:buNone/>
            </a:pPr>
            <a:r>
              <a:rPr lang="en-US" sz="1400"/>
              <a:t>Standardized dates enable accurate temporal data analysis and effective modeling based on time series.</a:t>
            </a:r>
          </a:p>
        </p:txBody>
      </p:sp>
    </p:spTree>
    <p:extLst>
      <p:ext uri="{BB962C8B-B14F-4D97-AF65-F5344CB8AC3E}">
        <p14:creationId xmlns:p14="http://schemas.microsoft.com/office/powerpoint/2010/main" val="212183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abstract programm binary code  and colored array cube Database">
            <a:extLst>
              <a:ext uri="{FF2B5EF4-FFF2-40B4-BE49-F238E27FC236}">
                <a16:creationId xmlns:a16="http://schemas.microsoft.com/office/drawing/2014/main" id="{8FACDF7C-2BFC-4C72-BECA-AC64B943B676}"/>
              </a:ext>
            </a:extLst>
          </p:cNvPr>
          <p:cNvPicPr>
            <a:picLocks noGrp="1" noChangeAspect="1"/>
          </p:cNvPicPr>
          <p:nvPr>
            <p:ph sz="half" idx="1"/>
          </p:nvPr>
        </p:nvPicPr>
        <p:blipFill>
          <a:blip r:embed="rId3">
            <a:alphaModFix amt="40000"/>
          </a:blip>
          <a:srcRect b="7787"/>
          <a:stretch>
            <a:fillRect/>
          </a:stretch>
        </p:blipFill>
        <p:spPr>
          <a:xfrm>
            <a:off x="20" y="10"/>
            <a:ext cx="12191979" cy="6857990"/>
          </a:xfrm>
          <a:prstGeom prst="rect">
            <a:avLst/>
          </a:prstGeom>
        </p:spPr>
      </p:pic>
      <p:sp>
        <p:nvSpPr>
          <p:cNvPr id="2" name="Título 1">
            <a:extLst>
              <a:ext uri="{FF2B5EF4-FFF2-40B4-BE49-F238E27FC236}">
                <a16:creationId xmlns:a16="http://schemas.microsoft.com/office/drawing/2014/main" id="{3D6122A7-58F7-B53E-6E20-260ECB6CC53A}"/>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b="1">
                <a:solidFill>
                  <a:schemeClr val="bg1"/>
                </a:solidFill>
              </a:rPr>
              <a:t>Data Cleaning and Preparation for Falcon 9 Analysis</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ço Reservado para Conteúdo 3">
            <a:extLst>
              <a:ext uri="{FF2B5EF4-FFF2-40B4-BE49-F238E27FC236}">
                <a16:creationId xmlns:a16="http://schemas.microsoft.com/office/drawing/2014/main" id="{3A200827-3671-3CC8-3730-655D384F062E}"/>
              </a:ext>
            </a:extLst>
          </p:cNvPr>
          <p:cNvSpPr>
            <a:spLocks noGrp="1"/>
          </p:cNvSpPr>
          <p:nvPr>
            <p:ph sz="half" idx="2"/>
          </p:nvPr>
        </p:nvSpPr>
        <p:spPr>
          <a:xfrm>
            <a:off x="841248" y="3502152"/>
            <a:ext cx="10506456" cy="2670048"/>
          </a:xfrm>
        </p:spPr>
        <p:txBody>
          <a:bodyPr vert="horz" lIns="91440" tIns="45720" rIns="91440" bIns="45720" rtlCol="0">
            <a:normAutofit/>
          </a:bodyPr>
          <a:lstStyle/>
          <a:p>
            <a:r>
              <a:rPr lang="en-US" sz="2000">
                <a:solidFill>
                  <a:schemeClr val="bg1"/>
                </a:solidFill>
              </a:rPr>
              <a:t>Filtered dataset to exclude Falcon 1 launches, focusing solely on Falcon 9 data.</a:t>
            </a:r>
          </a:p>
          <a:p>
            <a:r>
              <a:rPr lang="en-US" sz="2000">
                <a:solidFill>
                  <a:schemeClr val="bg1"/>
                </a:solidFill>
              </a:rPr>
              <a:t>Imputed missing PayloadMass values using the mean to maintain dataset integrity.</a:t>
            </a:r>
          </a:p>
          <a:p>
            <a:r>
              <a:rPr lang="en-US" sz="2000">
                <a:solidFill>
                  <a:schemeClr val="bg1"/>
                </a:solidFill>
              </a:rPr>
              <a:t>Preserved LandingPad=None values for later one-hot encoding in the modeling process.</a:t>
            </a:r>
          </a:p>
          <a:p>
            <a:r>
              <a:rPr lang="en-US" sz="2000">
                <a:solidFill>
                  <a:schemeClr val="bg1"/>
                </a:solidFill>
              </a:rPr>
              <a:t>Parsed launch dates into standardized Year and Month fields for temporal analysis.</a:t>
            </a:r>
          </a:p>
          <a:p>
            <a:r>
              <a:rPr lang="en-US" sz="2000">
                <a:solidFill>
                  <a:schemeClr val="bg1"/>
                </a:solidFill>
              </a:rPr>
              <a:t>Casted variables to appropriate data types for consistency and accuracy.</a:t>
            </a:r>
          </a:p>
          <a:p>
            <a:r>
              <a:rPr lang="en-US" sz="2000">
                <a:solidFill>
                  <a:schemeClr val="bg1"/>
                </a:solidFill>
              </a:rPr>
              <a:t>Identified and clipped extreme outliers to reduce their impact on model performance.</a:t>
            </a:r>
          </a:p>
        </p:txBody>
      </p:sp>
    </p:spTree>
    <p:extLst>
      <p:ext uri="{BB962C8B-B14F-4D97-AF65-F5344CB8AC3E}">
        <p14:creationId xmlns:p14="http://schemas.microsoft.com/office/powerpoint/2010/main" val="1028583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Fórmulas matemáticas complexas em um quadro negro">
            <a:extLst>
              <a:ext uri="{FF2B5EF4-FFF2-40B4-BE49-F238E27FC236}">
                <a16:creationId xmlns:a16="http://schemas.microsoft.com/office/drawing/2014/main" id="{FF9B53A3-F6A9-D1C9-FB57-9367530C1A05}"/>
              </a:ext>
            </a:extLst>
          </p:cNvPr>
          <p:cNvPicPr>
            <a:picLocks noChangeAspect="1"/>
          </p:cNvPicPr>
          <p:nvPr/>
        </p:nvPicPr>
        <p:blipFill>
          <a:blip r:embed="rId3"/>
          <a:srcRect r="7727" b="-1"/>
          <a:stretch>
            <a:fillRect/>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aixaDeTexto 1">
            <a:extLst>
              <a:ext uri="{FF2B5EF4-FFF2-40B4-BE49-F238E27FC236}">
                <a16:creationId xmlns:a16="http://schemas.microsoft.com/office/drawing/2014/main" id="{374825BA-3612-42A4-8A03-1EFA9CC969F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mj-lt"/>
                <a:ea typeface="+mj-ea"/>
                <a:cs typeface="+mj-cs"/>
              </a:rPr>
              <a:t>Variable Dictionary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879733"/>
      </p:ext>
    </p:extLst>
  </p:cSld>
  <p:clrMapOvr>
    <a:overrideClrMapping bg1="lt1" tx1="dk1" bg2="lt2" tx2="dk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EE46C2F-99A8-3A3D-7287-640CC1D4E595}"/>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Target: Landing Success/Failure</a:t>
            </a:r>
          </a:p>
        </p:txBody>
      </p:sp>
      <p:pic>
        <p:nvPicPr>
          <p:cNvPr id="5" name="Espaço Reservado para Conteúdo 4" descr="A rocket blasting off breaks through the clouds.">
            <a:extLst>
              <a:ext uri="{FF2B5EF4-FFF2-40B4-BE49-F238E27FC236}">
                <a16:creationId xmlns:a16="http://schemas.microsoft.com/office/drawing/2014/main" id="{E7497BB9-C6E1-47DA-9E59-53AF4614A0D7}"/>
              </a:ext>
            </a:extLst>
          </p:cNvPr>
          <p:cNvPicPr>
            <a:picLocks noGrp="1" noChangeAspect="1"/>
          </p:cNvPicPr>
          <p:nvPr>
            <p:ph sz="half" idx="1"/>
          </p:nvPr>
        </p:nvPicPr>
        <p:blipFill>
          <a:blip r:embed="rId3"/>
          <a:srcRect l="13134" r="24832" b="-1"/>
          <a:stretch>
            <a:fillRect/>
          </a:stretch>
        </p:blipFill>
        <p:spPr>
          <a:xfrm>
            <a:off x="1" y="10"/>
            <a:ext cx="6373368" cy="6857990"/>
          </a:xfrm>
          <a:prstGeom prst="rect">
            <a:avLst/>
          </a:prstGeom>
        </p:spPr>
      </p:pic>
      <p:sp>
        <p:nvSpPr>
          <p:cNvPr id="4" name="Espaço Reservado para Conteúdo 3">
            <a:extLst>
              <a:ext uri="{FF2B5EF4-FFF2-40B4-BE49-F238E27FC236}">
                <a16:creationId xmlns:a16="http://schemas.microsoft.com/office/drawing/2014/main" id="{9782921E-7F14-5136-A14E-1F445056F0D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Binary Outcome</a:t>
            </a:r>
          </a:p>
          <a:p>
            <a:pPr marL="0" lvl="1" indent="0">
              <a:buFont typeface="Arial" panose="020B0604020202020204" pitchFamily="34" charset="0"/>
              <a:buNone/>
            </a:pPr>
            <a:r>
              <a:rPr lang="en-US" sz="1400"/>
              <a:t>The target variable is binary, showing success or failure for the first-stage landing.</a:t>
            </a:r>
          </a:p>
          <a:p>
            <a:pPr marL="0" indent="0">
              <a:spcBef>
                <a:spcPts val="2500"/>
              </a:spcBef>
              <a:buFont typeface="Arial" panose="020B0604020202020204" pitchFamily="34" charset="0"/>
              <a:buNone/>
            </a:pPr>
            <a:r>
              <a:rPr lang="en-US" sz="1400" b="1"/>
              <a:t>Landing Focus</a:t>
            </a:r>
          </a:p>
          <a:p>
            <a:pPr marL="0" lvl="1" indent="0">
              <a:buFont typeface="Arial" panose="020B0604020202020204" pitchFamily="34" charset="0"/>
              <a:buNone/>
            </a:pPr>
            <a:r>
              <a:rPr lang="en-US" sz="1400"/>
              <a:t>The main focus is on the outcome of the rocket's initial stage landing attempt.</a:t>
            </a:r>
          </a:p>
        </p:txBody>
      </p:sp>
    </p:spTree>
    <p:extLst>
      <p:ext uri="{BB962C8B-B14F-4D97-AF65-F5344CB8AC3E}">
        <p14:creationId xmlns:p14="http://schemas.microsoft.com/office/powerpoint/2010/main" val="1463866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1B89C7A-745B-9B57-CF40-E11C3F78C69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Feature Dictionary Overview</a:t>
            </a:r>
          </a:p>
        </p:txBody>
      </p:sp>
      <p:sp>
        <p:nvSpPr>
          <p:cNvPr id="4" name="Espaço Reservado para Conteúdo 3">
            <a:extLst>
              <a:ext uri="{FF2B5EF4-FFF2-40B4-BE49-F238E27FC236}">
                <a16:creationId xmlns:a16="http://schemas.microsoft.com/office/drawing/2014/main" id="{129EEEF3-0088-37CF-20FD-CBCE154F699E}"/>
              </a:ext>
            </a:extLst>
          </p:cNvPr>
          <p:cNvSpPr>
            <a:spLocks noGrp="1"/>
          </p:cNvSpPr>
          <p:nvPr>
            <p:ph sz="half" idx="2"/>
          </p:nvPr>
        </p:nvSpPr>
        <p:spPr>
          <a:xfrm>
            <a:off x="612647" y="2212848"/>
            <a:ext cx="4361687" cy="4096512"/>
          </a:xfrm>
        </p:spPr>
        <p:txBody>
          <a:bodyPr vert="horz" lIns="91440" tIns="45720" rIns="91440" bIns="45720" rtlCol="0">
            <a:normAutofit/>
          </a:bodyPr>
          <a:lstStyle/>
          <a:p>
            <a:pPr>
              <a:lnSpc>
                <a:spcPct val="120000"/>
              </a:lnSpc>
            </a:pPr>
            <a:r>
              <a:rPr lang="en-US" sz="1800"/>
              <a:t>Defines key features used in landing success prediction models</a:t>
            </a:r>
          </a:p>
          <a:p>
            <a:pPr>
              <a:lnSpc>
                <a:spcPct val="120000"/>
              </a:lnSpc>
            </a:pPr>
            <a:r>
              <a:rPr lang="en-US" sz="1800"/>
              <a:t>Includes variables like FlightNumber, PayloadMass, Orbit, and LaunchSite</a:t>
            </a:r>
          </a:p>
          <a:p>
            <a:pPr>
              <a:lnSpc>
                <a:spcPct val="120000"/>
              </a:lnSpc>
            </a:pPr>
            <a:r>
              <a:rPr lang="en-US" sz="1800"/>
              <a:t>Captures rocket-specific attributes such as GridFins, Reused, and Serial</a:t>
            </a:r>
          </a:p>
        </p:txBody>
      </p:sp>
      <p:pic>
        <p:nvPicPr>
          <p:cNvPr id="5" name="Espaço Reservado para Conteúdo 4" descr="Big Data 3d-concept ">
            <a:extLst>
              <a:ext uri="{FF2B5EF4-FFF2-40B4-BE49-F238E27FC236}">
                <a16:creationId xmlns:a16="http://schemas.microsoft.com/office/drawing/2014/main" id="{EC3249BB-00DE-4C4B-B8E0-D09E1E4EA6E3}"/>
              </a:ext>
            </a:extLst>
          </p:cNvPr>
          <p:cNvPicPr>
            <a:picLocks noGrp="1" noChangeAspect="1"/>
          </p:cNvPicPr>
          <p:nvPr>
            <p:ph sz="half" idx="1"/>
          </p:nvPr>
        </p:nvPicPr>
        <p:blipFill>
          <a:blip r:embed="rId3"/>
          <a:srcRect l="27738" r="703" b="-1"/>
          <a:stretch>
            <a:fillRect/>
          </a:stretch>
        </p:blipFill>
        <p:spPr>
          <a:xfrm>
            <a:off x="5818632" y="-1"/>
            <a:ext cx="6373368" cy="6858001"/>
          </a:xfrm>
          <a:prstGeom prst="rect">
            <a:avLst/>
          </a:prstGeom>
        </p:spPr>
      </p:pic>
    </p:spTree>
    <p:extLst>
      <p:ext uri="{BB962C8B-B14F-4D97-AF65-F5344CB8AC3E}">
        <p14:creationId xmlns:p14="http://schemas.microsoft.com/office/powerpoint/2010/main" val="1152938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73A954-E695-0DB7-E538-8DBB694AEDC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Target and Predictors</a:t>
            </a:r>
          </a:p>
        </p:txBody>
      </p:sp>
      <p:sp>
        <p:nvSpPr>
          <p:cNvPr id="4" name="Espaço Reservado para Conteúdo 3">
            <a:extLst>
              <a:ext uri="{FF2B5EF4-FFF2-40B4-BE49-F238E27FC236}">
                <a16:creationId xmlns:a16="http://schemas.microsoft.com/office/drawing/2014/main" id="{31F1A200-7992-0ADC-27B5-513D0EDE8352}"/>
              </a:ext>
            </a:extLst>
          </p:cNvPr>
          <p:cNvSpPr>
            <a:spLocks noGrp="1"/>
          </p:cNvSpPr>
          <p:nvPr>
            <p:ph sz="half" idx="2"/>
          </p:nvPr>
        </p:nvSpPr>
        <p:spPr>
          <a:xfrm>
            <a:off x="612647" y="2212848"/>
            <a:ext cx="4361687" cy="4096512"/>
          </a:xfrm>
        </p:spPr>
        <p:txBody>
          <a:bodyPr vert="horz" lIns="91440" tIns="45720" rIns="91440" bIns="45720" rtlCol="0">
            <a:normAutofit/>
          </a:bodyPr>
          <a:lstStyle/>
          <a:p>
            <a:pPr>
              <a:lnSpc>
                <a:spcPct val="120000"/>
              </a:lnSpc>
            </a:pPr>
            <a:r>
              <a:rPr lang="en-US" sz="1800"/>
              <a:t>Target class defines landing success as 1, failure as 0</a:t>
            </a:r>
          </a:p>
          <a:p>
            <a:pPr>
              <a:lnSpc>
                <a:spcPct val="120000"/>
              </a:lnSpc>
            </a:pPr>
            <a:r>
              <a:rPr lang="en-US" sz="1800"/>
              <a:t>Predictors include flight metrics, rocket hardware, and launch characteristics</a:t>
            </a:r>
          </a:p>
          <a:p>
            <a:pPr>
              <a:lnSpc>
                <a:spcPct val="120000"/>
              </a:lnSpc>
            </a:pPr>
            <a:r>
              <a:rPr lang="en-US" sz="1800"/>
              <a:t>Comprehensive predictors improve model accuracy and generalization</a:t>
            </a:r>
          </a:p>
        </p:txBody>
      </p:sp>
      <p:pic>
        <p:nvPicPr>
          <p:cNvPr id="5" name="Espaço Reservado para Conteúdo 4" descr="101010 data lines to infinity">
            <a:extLst>
              <a:ext uri="{FF2B5EF4-FFF2-40B4-BE49-F238E27FC236}">
                <a16:creationId xmlns:a16="http://schemas.microsoft.com/office/drawing/2014/main" id="{575A4B7F-C30E-4C69-8126-0180D7BA3552}"/>
              </a:ext>
            </a:extLst>
          </p:cNvPr>
          <p:cNvPicPr>
            <a:picLocks noGrp="1" noChangeAspect="1"/>
          </p:cNvPicPr>
          <p:nvPr>
            <p:ph sz="half" idx="1"/>
          </p:nvPr>
        </p:nvPicPr>
        <p:blipFill>
          <a:blip r:embed="rId3"/>
          <a:srcRect l="21866" r="17961" b="1"/>
          <a:stretch>
            <a:fillRect/>
          </a:stretch>
        </p:blipFill>
        <p:spPr>
          <a:xfrm>
            <a:off x="5818632" y="-1"/>
            <a:ext cx="6373368" cy="6858001"/>
          </a:xfrm>
          <a:prstGeom prst="rect">
            <a:avLst/>
          </a:prstGeom>
        </p:spPr>
      </p:pic>
    </p:spTree>
    <p:extLst>
      <p:ext uri="{BB962C8B-B14F-4D97-AF65-F5344CB8AC3E}">
        <p14:creationId xmlns:p14="http://schemas.microsoft.com/office/powerpoint/2010/main" val="2335139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descr="Números de ações em uma tela digital">
            <a:extLst>
              <a:ext uri="{FF2B5EF4-FFF2-40B4-BE49-F238E27FC236}">
                <a16:creationId xmlns:a16="http://schemas.microsoft.com/office/drawing/2014/main" id="{15C7EC59-239F-D3F2-9C4D-49227E59485F}"/>
              </a:ext>
            </a:extLst>
          </p:cNvPr>
          <p:cNvPicPr>
            <a:picLocks noChangeAspect="1"/>
          </p:cNvPicPr>
          <p:nvPr/>
        </p:nvPicPr>
        <p:blipFill>
          <a:blip r:embed="rId3"/>
          <a:srcRect t="3433"/>
          <a:stretch>
            <a:fillRect/>
          </a:stretch>
        </p:blipFill>
        <p:spPr>
          <a:xfrm>
            <a:off x="20" y="10"/>
            <a:ext cx="12191981" cy="6857990"/>
          </a:xfrm>
          <a:prstGeom prst="rect">
            <a:avLst/>
          </a:prstGeom>
        </p:spPr>
      </p:pic>
      <p:sp>
        <p:nvSpPr>
          <p:cNvPr id="23"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aixaDeTexto 1">
            <a:extLst>
              <a:ext uri="{FF2B5EF4-FFF2-40B4-BE49-F238E27FC236}">
                <a16:creationId xmlns:a16="http://schemas.microsoft.com/office/drawing/2014/main" id="{CD58DDFF-6860-4F32-B868-FB348F4E8282}"/>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a:solidFill>
                  <a:schemeClr val="bg1"/>
                </a:solidFill>
                <a:latin typeface="+mj-lt"/>
                <a:ea typeface="+mj-ea"/>
                <a:cs typeface="+mj-cs"/>
              </a:rPr>
              <a:t>Exploratory Data Analysis — Trends</a:t>
            </a:r>
          </a:p>
        </p:txBody>
      </p:sp>
      <p:sp>
        <p:nvSpPr>
          <p:cNvPr id="24" name="Rectangle: Rounded Corners 1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410063"/>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D5BE8D4-FD8B-9FE5-567A-B3C8E015267C}"/>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Success Rate by Year and Launch Site</a:t>
            </a:r>
          </a:p>
        </p:txBody>
      </p:sp>
      <p:sp>
        <p:nvSpPr>
          <p:cNvPr id="4" name="Espaço Reservado para Conteúdo 3">
            <a:extLst>
              <a:ext uri="{FF2B5EF4-FFF2-40B4-BE49-F238E27FC236}">
                <a16:creationId xmlns:a16="http://schemas.microsoft.com/office/drawing/2014/main" id="{026C9634-4EFC-E4B8-2D9C-5ADE56F945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Yearly Success Rate Trends</a:t>
            </a:r>
          </a:p>
          <a:p>
            <a:pPr marL="0" lvl="1" indent="0">
              <a:buFont typeface="Arial" panose="020B0604020202020204" pitchFamily="34" charset="0"/>
              <a:buNone/>
            </a:pPr>
            <a:r>
              <a:rPr lang="en-US" sz="1400"/>
              <a:t>Landing success rates have improved over the years due to better operational procedures and technology.</a:t>
            </a:r>
          </a:p>
          <a:p>
            <a:pPr marL="0" indent="0">
              <a:spcBef>
                <a:spcPts val="2500"/>
              </a:spcBef>
              <a:buFont typeface="Arial" panose="020B0604020202020204" pitchFamily="34" charset="0"/>
              <a:buNone/>
            </a:pPr>
            <a:r>
              <a:rPr lang="en-US" sz="1400" b="1"/>
              <a:t>Launch Site Variability</a:t>
            </a:r>
          </a:p>
          <a:p>
            <a:pPr marL="0" lvl="1" indent="0">
              <a:buFont typeface="Arial" panose="020B0604020202020204" pitchFamily="34" charset="0"/>
              <a:buNone/>
            </a:pPr>
            <a:r>
              <a:rPr lang="en-US" sz="1400"/>
              <a:t>Success rates differ between launch sites due to unique environmental and logistical factors at each location.</a:t>
            </a:r>
          </a:p>
          <a:p>
            <a:pPr marL="0" indent="0">
              <a:spcBef>
                <a:spcPts val="2500"/>
              </a:spcBef>
              <a:buFont typeface="Arial" panose="020B0604020202020204" pitchFamily="34" charset="0"/>
              <a:buNone/>
            </a:pPr>
            <a:r>
              <a:rPr lang="en-US" sz="1400" b="1"/>
              <a:t>Operational Improvements</a:t>
            </a:r>
          </a:p>
          <a:p>
            <a:pPr marL="0" lvl="1" indent="0">
              <a:buFont typeface="Arial" panose="020B0604020202020204" pitchFamily="34" charset="0"/>
              <a:buNone/>
            </a:pPr>
            <a:r>
              <a:rPr lang="en-US" sz="1400"/>
              <a:t>Operational advancements contribute significantly to increased landing success across all sites and years.</a:t>
            </a:r>
          </a:p>
        </p:txBody>
      </p:sp>
      <p:pic>
        <p:nvPicPr>
          <p:cNvPr id="5" name="Espaço Reservado para Conteúdo 4" descr="Shot of a businessman holding on to a bunch of cryptocurrency balloons on top of a graph against a white background">
            <a:extLst>
              <a:ext uri="{FF2B5EF4-FFF2-40B4-BE49-F238E27FC236}">
                <a16:creationId xmlns:a16="http://schemas.microsoft.com/office/drawing/2014/main" id="{9C17E843-B773-41CC-B180-DF3F4B6C6928}"/>
              </a:ext>
            </a:extLst>
          </p:cNvPr>
          <p:cNvPicPr>
            <a:picLocks noGrp="1" noChangeAspect="1"/>
          </p:cNvPicPr>
          <p:nvPr>
            <p:ph sz="half" idx="1"/>
          </p:nvPr>
        </p:nvPicPr>
        <p:blipFill>
          <a:blip r:embed="rId3"/>
          <a:srcRect l="38559" r="844"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855050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BD3F70-D10D-9DF4-F1BA-E91044BBC20D}"/>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Key Variable Correlations</a:t>
            </a:r>
          </a:p>
        </p:txBody>
      </p:sp>
      <p:sp>
        <p:nvSpPr>
          <p:cNvPr id="4" name="Espaço Reservado para Conteúdo 3">
            <a:extLst>
              <a:ext uri="{FF2B5EF4-FFF2-40B4-BE49-F238E27FC236}">
                <a16:creationId xmlns:a16="http://schemas.microsoft.com/office/drawing/2014/main" id="{2D8CD1BF-0016-F4D4-7368-432AD69E4EA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Significant Predictor Correlations</a:t>
            </a:r>
          </a:p>
          <a:p>
            <a:pPr marL="0" lvl="1" indent="0">
              <a:buFont typeface="Arial" panose="020B0604020202020204" pitchFamily="34" charset="0"/>
              <a:buNone/>
            </a:pPr>
            <a:r>
              <a:rPr lang="en-US" sz="1400"/>
              <a:t>Key predictors show strong correlations with landing outcomes, aiding in understanding variable impacts.</a:t>
            </a:r>
          </a:p>
          <a:p>
            <a:pPr marL="0" indent="0">
              <a:spcBef>
                <a:spcPts val="2500"/>
              </a:spcBef>
              <a:buFont typeface="Arial" panose="020B0604020202020204" pitchFamily="34" charset="0"/>
              <a:buNone/>
            </a:pPr>
            <a:r>
              <a:rPr lang="en-US" sz="1400" b="1"/>
              <a:t>Impact on Feature Selection</a:t>
            </a:r>
          </a:p>
          <a:p>
            <a:pPr marL="0" lvl="1" indent="0">
              <a:buFont typeface="Arial" panose="020B0604020202020204" pitchFamily="34" charset="0"/>
              <a:buNone/>
            </a:pPr>
            <a:r>
              <a:rPr lang="en-US" sz="1400"/>
              <a:t>Identified correlations guide feature selection, improving model accuracy and relevance.</a:t>
            </a:r>
          </a:p>
        </p:txBody>
      </p:sp>
      <p:pic>
        <p:nvPicPr>
          <p:cNvPr id="5" name="Espaço Reservado para Conteúdo 4" descr="Front view on a multi colored mosaic tile pattern - horizontal tile-able composition">
            <a:extLst>
              <a:ext uri="{FF2B5EF4-FFF2-40B4-BE49-F238E27FC236}">
                <a16:creationId xmlns:a16="http://schemas.microsoft.com/office/drawing/2014/main" id="{0B870C09-2FCF-4137-8200-72233BB8A298}"/>
              </a:ext>
            </a:extLst>
          </p:cNvPr>
          <p:cNvPicPr>
            <a:picLocks noGrp="1" noChangeAspect="1"/>
          </p:cNvPicPr>
          <p:nvPr>
            <p:ph sz="half" idx="1"/>
          </p:nvPr>
        </p:nvPicPr>
        <p:blipFill>
          <a:blip r:embed="rId3"/>
          <a:srcRect l="30604" r="30364" b="-1"/>
          <a:stretch>
            <a:fillRect/>
          </a:stretch>
        </p:blipFill>
        <p:spPr>
          <a:xfrm>
            <a:off x="5818632" y="-1"/>
            <a:ext cx="6373368" cy="6858001"/>
          </a:xfrm>
          <a:prstGeom prst="rect">
            <a:avLst/>
          </a:prstGeom>
        </p:spPr>
      </p:pic>
    </p:spTree>
    <p:extLst>
      <p:ext uri="{BB962C8B-B14F-4D97-AF65-F5344CB8AC3E}">
        <p14:creationId xmlns:p14="http://schemas.microsoft.com/office/powerpoint/2010/main" val="1769498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EBE4E2-C0CE-F86A-B22A-89FD24BA6DAA}"/>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Outlier Identification</a:t>
            </a:r>
          </a:p>
        </p:txBody>
      </p:sp>
      <p:pic>
        <p:nvPicPr>
          <p:cNvPr id="5" name="Espaço Reservado para Conteúdo 4" descr="Chaotic moving lines and spheres, artificial intelligence, complexity of changing spaces">
            <a:extLst>
              <a:ext uri="{FF2B5EF4-FFF2-40B4-BE49-F238E27FC236}">
                <a16:creationId xmlns:a16="http://schemas.microsoft.com/office/drawing/2014/main" id="{F294933F-0C44-4842-BB0C-3CA6F93A8616}"/>
              </a:ext>
            </a:extLst>
          </p:cNvPr>
          <p:cNvPicPr>
            <a:picLocks noGrp="1" noChangeAspect="1"/>
          </p:cNvPicPr>
          <p:nvPr>
            <p:ph sz="half" idx="1"/>
          </p:nvPr>
        </p:nvPicPr>
        <p:blipFill>
          <a:blip r:embed="rId3"/>
          <a:srcRect l="10290" r="27677" b="-1"/>
          <a:stretch>
            <a:fillRect/>
          </a:stretch>
        </p:blipFill>
        <p:spPr>
          <a:xfrm>
            <a:off x="1" y="10"/>
            <a:ext cx="6373368" cy="6857990"/>
          </a:xfrm>
          <a:prstGeom prst="rect">
            <a:avLst/>
          </a:prstGeom>
        </p:spPr>
      </p:pic>
      <p:sp>
        <p:nvSpPr>
          <p:cNvPr id="4" name="Espaço Reservado para Conteúdo 3">
            <a:extLst>
              <a:ext uri="{FF2B5EF4-FFF2-40B4-BE49-F238E27FC236}">
                <a16:creationId xmlns:a16="http://schemas.microsoft.com/office/drawing/2014/main" id="{C434F90A-03B7-F09E-CB6D-C9F49976124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Outlier Detection</a:t>
            </a:r>
          </a:p>
          <a:p>
            <a:pPr marL="0" lvl="1" indent="0">
              <a:buFont typeface="Arial" panose="020B0604020202020204" pitchFamily="34" charset="0"/>
              <a:buNone/>
            </a:pPr>
            <a:r>
              <a:rPr lang="en-US" sz="1400"/>
              <a:t>Outliers were identified within the dataset to ensure accurate analysis and modeling.</a:t>
            </a:r>
          </a:p>
          <a:p>
            <a:pPr marL="0" indent="0">
              <a:spcBef>
                <a:spcPts val="2500"/>
              </a:spcBef>
              <a:buFont typeface="Arial" panose="020B0604020202020204" pitchFamily="34" charset="0"/>
              <a:buNone/>
            </a:pPr>
            <a:r>
              <a:rPr lang="en-US" sz="1400" b="1"/>
              <a:t>Impact Assessment</a:t>
            </a:r>
          </a:p>
          <a:p>
            <a:pPr marL="0" lvl="1" indent="0">
              <a:buFont typeface="Arial" panose="020B0604020202020204" pitchFamily="34" charset="0"/>
              <a:buNone/>
            </a:pPr>
            <a:r>
              <a:rPr lang="en-US" sz="1400"/>
              <a:t>Assessment was conducted to understand how outliers affect model performance and data integrity.</a:t>
            </a:r>
          </a:p>
        </p:txBody>
      </p:sp>
    </p:spTree>
    <p:extLst>
      <p:ext uri="{BB962C8B-B14F-4D97-AF65-F5344CB8AC3E}">
        <p14:creationId xmlns:p14="http://schemas.microsoft.com/office/powerpoint/2010/main" val="1061237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1F0B45-611D-C441-63BF-6C66A9743E35}"/>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Falcon 9 First-Stage Landing Prediction</a:t>
            </a:r>
          </a:p>
        </p:txBody>
      </p:sp>
      <p:sp>
        <p:nvSpPr>
          <p:cNvPr id="4" name="Espaço Reservado para Conteúdo 3">
            <a:extLst>
              <a:ext uri="{FF2B5EF4-FFF2-40B4-BE49-F238E27FC236}">
                <a16:creationId xmlns:a16="http://schemas.microsoft.com/office/drawing/2014/main" id="{DB5A1D6B-C2A4-AC08-B70C-61810BEFD8F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Landing Success Prediction</a:t>
            </a:r>
          </a:p>
          <a:p>
            <a:pPr marL="0" lvl="1" indent="0">
              <a:buFont typeface="Arial" panose="020B0604020202020204" pitchFamily="34" charset="0"/>
              <a:buNone/>
            </a:pPr>
            <a:r>
              <a:rPr lang="en-US" sz="1400"/>
              <a:t>Predicting first-stage landing success helps improve mission reliability and reduces overall costs.</a:t>
            </a:r>
          </a:p>
          <a:p>
            <a:pPr marL="0" indent="0">
              <a:spcBef>
                <a:spcPts val="2500"/>
              </a:spcBef>
              <a:buFont typeface="Arial" panose="020B0604020202020204" pitchFamily="34" charset="0"/>
              <a:buNone/>
            </a:pPr>
            <a:r>
              <a:rPr lang="en-US" sz="1400" b="1"/>
              <a:t>Cost Optimization</a:t>
            </a:r>
          </a:p>
          <a:p>
            <a:pPr marL="0" lvl="1" indent="0">
              <a:buFont typeface="Arial" panose="020B0604020202020204" pitchFamily="34" charset="0"/>
              <a:buNone/>
            </a:pPr>
            <a:r>
              <a:rPr lang="en-US" sz="1400"/>
              <a:t>Successful reuse of Falcon 9 first stages lowers launch expenses and supports sustainable space missions.</a:t>
            </a:r>
          </a:p>
        </p:txBody>
      </p:sp>
      <p:pic>
        <p:nvPicPr>
          <p:cNvPr id="5" name="Espaço Reservado para Conteúdo 4" descr="A toy spaceship stands on launch site. It attached to bomb of dynamite checkers. A digitally generated image, low poly three dimensional drafting">
            <a:extLst>
              <a:ext uri="{FF2B5EF4-FFF2-40B4-BE49-F238E27FC236}">
                <a16:creationId xmlns:a16="http://schemas.microsoft.com/office/drawing/2014/main" id="{E36BD3EA-A2CB-4FD1-AA09-C990A4F65B3B}"/>
              </a:ext>
            </a:extLst>
          </p:cNvPr>
          <p:cNvPicPr>
            <a:picLocks noGrp="1" noChangeAspect="1"/>
          </p:cNvPicPr>
          <p:nvPr>
            <p:ph sz="half" idx="1"/>
          </p:nvPr>
        </p:nvPicPr>
        <p:blipFill>
          <a:blip r:embed="rId3"/>
          <a:srcRect l="25166" r="5134"/>
          <a:stretch>
            <a:fillRect/>
          </a:stretch>
        </p:blipFill>
        <p:spPr>
          <a:xfrm>
            <a:off x="5818632" y="-1"/>
            <a:ext cx="6373368" cy="6858001"/>
          </a:xfrm>
          <a:prstGeom prst="rect">
            <a:avLst/>
          </a:prstGeom>
        </p:spPr>
      </p:pic>
    </p:spTree>
    <p:extLst>
      <p:ext uri="{BB962C8B-B14F-4D97-AF65-F5344CB8AC3E}">
        <p14:creationId xmlns:p14="http://schemas.microsoft.com/office/powerpoint/2010/main" val="2461415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FCA6D-46B6-6E2C-9980-EABEEB959D2A}"/>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Exploratory Data Analysis — Trends</a:t>
            </a:r>
          </a:p>
        </p:txBody>
      </p:sp>
      <p:sp>
        <p:nvSpPr>
          <p:cNvPr id="4" name="Espaço Reservado para Conteúdo 3">
            <a:extLst>
              <a:ext uri="{FF2B5EF4-FFF2-40B4-BE49-F238E27FC236}">
                <a16:creationId xmlns:a16="http://schemas.microsoft.com/office/drawing/2014/main" id="{D16D2339-9BBF-B9D8-C3F7-E071D6FD9615}"/>
              </a:ext>
            </a:extLst>
          </p:cNvPr>
          <p:cNvSpPr>
            <a:spLocks noGrp="1"/>
          </p:cNvSpPr>
          <p:nvPr>
            <p:ph sz="half" idx="2"/>
          </p:nvPr>
        </p:nvSpPr>
        <p:spPr>
          <a:xfrm>
            <a:off x="612647" y="2212848"/>
            <a:ext cx="4361687" cy="4096512"/>
          </a:xfrm>
        </p:spPr>
        <p:txBody>
          <a:bodyPr vert="horz" lIns="91440" tIns="45720" rIns="91440" bIns="45720" rtlCol="0">
            <a:normAutofit/>
          </a:bodyPr>
          <a:lstStyle/>
          <a:p>
            <a:pPr>
              <a:lnSpc>
                <a:spcPct val="120000"/>
              </a:lnSpc>
            </a:pPr>
            <a:r>
              <a:rPr lang="en-US" sz="1800"/>
              <a:t>Landing success rates have risen significantly since 2013</a:t>
            </a:r>
          </a:p>
          <a:p>
            <a:pPr>
              <a:lnSpc>
                <a:spcPct val="120000"/>
              </a:lnSpc>
            </a:pPr>
            <a:r>
              <a:rPr lang="en-US" sz="1800"/>
              <a:t>Notable success rate differences across launch sites (KSC, CCAFS, VAFB)</a:t>
            </a:r>
          </a:p>
          <a:p>
            <a:pPr>
              <a:lnSpc>
                <a:spcPct val="120000"/>
              </a:lnSpc>
            </a:pPr>
            <a:r>
              <a:rPr lang="en-US" sz="1800"/>
              <a:t>Certain orbit types demonstrate higher landing success probabilities</a:t>
            </a:r>
          </a:p>
        </p:txBody>
      </p:sp>
      <p:pic>
        <p:nvPicPr>
          <p:cNvPr id="5" name="Espaço Reservado para Conteúdo 4" descr="Vibrant multicolour checkered floor design">
            <a:extLst>
              <a:ext uri="{FF2B5EF4-FFF2-40B4-BE49-F238E27FC236}">
                <a16:creationId xmlns:a16="http://schemas.microsoft.com/office/drawing/2014/main" id="{20530C44-E0EF-4E68-B154-55D95EBEADA0}"/>
              </a:ext>
            </a:extLst>
          </p:cNvPr>
          <p:cNvPicPr>
            <a:picLocks noGrp="1" noChangeAspect="1"/>
          </p:cNvPicPr>
          <p:nvPr>
            <p:ph sz="half" idx="1"/>
          </p:nvPr>
        </p:nvPicPr>
        <p:blipFill>
          <a:blip r:embed="rId3"/>
          <a:srcRect l="17795" r="19475"/>
          <a:stretch>
            <a:fillRect/>
          </a:stretch>
        </p:blipFill>
        <p:spPr>
          <a:xfrm>
            <a:off x="5818632" y="-1"/>
            <a:ext cx="6373368" cy="6858001"/>
          </a:xfrm>
          <a:prstGeom prst="rect">
            <a:avLst/>
          </a:prstGeom>
        </p:spPr>
      </p:pic>
    </p:spTree>
    <p:extLst>
      <p:ext uri="{BB962C8B-B14F-4D97-AF65-F5344CB8AC3E}">
        <p14:creationId xmlns:p14="http://schemas.microsoft.com/office/powerpoint/2010/main" val="3193629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F066A-26E2-6821-CA75-B2643CB6880B}"/>
              </a:ext>
            </a:extLst>
          </p:cNvPr>
          <p:cNvSpPr>
            <a:spLocks noGrp="1"/>
          </p:cNvSpPr>
          <p:nvPr>
            <p:ph type="title"/>
          </p:nvPr>
        </p:nvSpPr>
        <p:spPr>
          <a:xfrm>
            <a:off x="612649" y="548639"/>
            <a:ext cx="3494314" cy="5786638"/>
          </a:xfrm>
        </p:spPr>
        <p:txBody>
          <a:bodyPr anchor="t">
            <a:normAutofit/>
          </a:bodyPr>
          <a:lstStyle/>
          <a:p>
            <a:r>
              <a:rPr lang="en-US"/>
              <a:t>Exploratory Data Analysis — Relationships</a:t>
            </a:r>
          </a:p>
        </p:txBody>
      </p:sp>
      <p:graphicFrame>
        <p:nvGraphicFramePr>
          <p:cNvPr id="5" name="Espaço Reservado para Conteúdo 2">
            <a:extLst>
              <a:ext uri="{FF2B5EF4-FFF2-40B4-BE49-F238E27FC236}">
                <a16:creationId xmlns:a16="http://schemas.microsoft.com/office/drawing/2014/main" id="{129C66F7-27F6-D456-7862-68EEEEA1A7B5}"/>
              </a:ext>
            </a:extLst>
          </p:cNvPr>
          <p:cNvGraphicFramePr>
            <a:graphicFrameLocks noGrp="1"/>
          </p:cNvGraphicFramePr>
          <p:nvPr>
            <p:ph idx="1"/>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1228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cript de computador em uma tela">
            <a:extLst>
              <a:ext uri="{FF2B5EF4-FFF2-40B4-BE49-F238E27FC236}">
                <a16:creationId xmlns:a16="http://schemas.microsoft.com/office/drawing/2014/main" id="{E80E5D83-5295-AAD3-A39B-0857A377855A}"/>
              </a:ext>
            </a:extLst>
          </p:cNvPr>
          <p:cNvPicPr>
            <a:picLocks noChangeAspect="1"/>
          </p:cNvPicPr>
          <p:nvPr/>
        </p:nvPicPr>
        <p:blipFill>
          <a:blip r:embed="rId3"/>
          <a:srcRect t="15730"/>
          <a:stretch>
            <a:fillRect/>
          </a:stretch>
        </p:blipFill>
        <p:spPr>
          <a:xfrm>
            <a:off x="20" y="10"/>
            <a:ext cx="12191981" cy="6857990"/>
          </a:xfrm>
          <a:prstGeom prst="rect">
            <a:avLst/>
          </a:prstGeom>
        </p:spPr>
      </p:pic>
      <p:sp>
        <p:nvSpPr>
          <p:cNvPr id="15" name="Rectangle 1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aixaDeTexto 1">
            <a:extLst>
              <a:ext uri="{FF2B5EF4-FFF2-40B4-BE49-F238E27FC236}">
                <a16:creationId xmlns:a16="http://schemas.microsoft.com/office/drawing/2014/main" id="{EC56C9A6-66E7-4494-9ACB-D02A4502A937}"/>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a:solidFill>
                  <a:schemeClr val="bg1"/>
                </a:solidFill>
                <a:latin typeface="+mj-lt"/>
                <a:ea typeface="+mj-ea"/>
                <a:cs typeface="+mj-cs"/>
              </a:rPr>
              <a:t>Exploratory Data Analysis Using SQL</a:t>
            </a:r>
          </a:p>
        </p:txBody>
      </p:sp>
      <p:sp>
        <p:nvSpPr>
          <p:cNvPr id="17" name="Rectangle: Rounded Corners 1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814033"/>
      </p:ext>
    </p:extLst>
  </p:cSld>
  <p:clrMapOvr>
    <a:overrideClrMapping bg1="lt1" tx1="dk1" bg2="lt2" tx2="dk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3CD2E1-6B79-9ECE-B05D-BA887CC337D6}"/>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Average Success Rate by Launch Site</a:t>
            </a:r>
          </a:p>
        </p:txBody>
      </p:sp>
      <p:pic>
        <p:nvPicPr>
          <p:cNvPr id="5" name="Espaço Reservado para Conteúdo 4" descr="Startup concept">
            <a:extLst>
              <a:ext uri="{FF2B5EF4-FFF2-40B4-BE49-F238E27FC236}">
                <a16:creationId xmlns:a16="http://schemas.microsoft.com/office/drawing/2014/main" id="{7CE088F9-3AB3-45F3-9A61-6465FCA8B3BE}"/>
              </a:ext>
            </a:extLst>
          </p:cNvPr>
          <p:cNvPicPr>
            <a:picLocks noGrp="1" noChangeAspect="1"/>
          </p:cNvPicPr>
          <p:nvPr>
            <p:ph sz="half" idx="1"/>
          </p:nvPr>
        </p:nvPicPr>
        <p:blipFill>
          <a:blip r:embed="rId3"/>
          <a:srcRect l="25572" r="26814"/>
          <a:stretch>
            <a:fillRect/>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CB81C478-B03D-2E18-BF69-00755312034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Data Aggregation Using SQL</a:t>
            </a:r>
          </a:p>
          <a:p>
            <a:pPr marL="0" lvl="1" indent="0">
              <a:buFont typeface="Arial" panose="020B0604020202020204" pitchFamily="34" charset="0"/>
              <a:buNone/>
            </a:pPr>
            <a:r>
              <a:rPr lang="en-US" sz="1400"/>
              <a:t>SQL aggregation techniques were used to analyze landing success rates by launch site for accurate benchmarking.</a:t>
            </a:r>
          </a:p>
          <a:p>
            <a:pPr marL="0" indent="0">
              <a:spcBef>
                <a:spcPts val="2500"/>
              </a:spcBef>
              <a:buFont typeface="Arial" panose="020B0604020202020204" pitchFamily="34" charset="0"/>
              <a:buNone/>
            </a:pPr>
            <a:r>
              <a:rPr lang="en-US" sz="1400" b="1"/>
              <a:t>Launch Site Performance Differences</a:t>
            </a:r>
          </a:p>
          <a:p>
            <a:pPr marL="0" lvl="1" indent="0">
              <a:buFont typeface="Arial" panose="020B0604020202020204" pitchFamily="34" charset="0"/>
              <a:buNone/>
            </a:pPr>
            <a:r>
              <a:rPr lang="en-US" sz="1400"/>
              <a:t>Distinct success rates across launch sites highlight performance variations critical for decision making.</a:t>
            </a:r>
          </a:p>
          <a:p>
            <a:pPr marL="0" indent="0">
              <a:spcBef>
                <a:spcPts val="2500"/>
              </a:spcBef>
              <a:buFont typeface="Arial" panose="020B0604020202020204" pitchFamily="34" charset="0"/>
              <a:buNone/>
            </a:pPr>
            <a:r>
              <a:rPr lang="en-US" sz="1400" b="1"/>
              <a:t>Benchmarking Success Rates</a:t>
            </a:r>
          </a:p>
          <a:p>
            <a:pPr marL="0" lvl="1" indent="0">
              <a:buFont typeface="Arial" panose="020B0604020202020204" pitchFamily="34" charset="0"/>
              <a:buNone/>
            </a:pPr>
            <a:r>
              <a:rPr lang="en-US" sz="1400"/>
              <a:t>Understanding success rate differences supports effective benchmarking and continuous improvement of launch operations.</a:t>
            </a:r>
          </a:p>
        </p:txBody>
      </p:sp>
    </p:spTree>
    <p:extLst>
      <p:ext uri="{BB962C8B-B14F-4D97-AF65-F5344CB8AC3E}">
        <p14:creationId xmlns:p14="http://schemas.microsoft.com/office/powerpoint/2010/main" val="17976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D9B846C-91C8-5F12-2F20-48C7DC5476A8}"/>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Most Frequent Orbits in Launches</a:t>
            </a:r>
          </a:p>
        </p:txBody>
      </p:sp>
      <p:pic>
        <p:nvPicPr>
          <p:cNvPr id="5" name="Espaço Reservado para Conteúdo 4" descr="Satellites orbiting Earth (over Americas and Europe) isolated on white background. Texture for Earth get from Nasa http://www.nasa.gov/vision/earth/features/bmng_gallery_4.html">
            <a:extLst>
              <a:ext uri="{FF2B5EF4-FFF2-40B4-BE49-F238E27FC236}">
                <a16:creationId xmlns:a16="http://schemas.microsoft.com/office/drawing/2014/main" id="{7D4A44C3-ADF9-4259-A4E4-54DC155E1A90}"/>
              </a:ext>
            </a:extLst>
          </p:cNvPr>
          <p:cNvPicPr>
            <a:picLocks noGrp="1" noChangeAspect="1"/>
          </p:cNvPicPr>
          <p:nvPr>
            <p:ph sz="half" idx="1"/>
          </p:nvPr>
        </p:nvPicPr>
        <p:blipFill>
          <a:blip r:embed="rId3"/>
          <a:srcRect l="22049" r="24251"/>
          <a:stretch>
            <a:fillRect/>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996E03E7-5B82-6BB9-A3A5-8F335CB967E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Orbit Type Analysis</a:t>
            </a:r>
          </a:p>
          <a:p>
            <a:pPr marL="0" lvl="1" indent="0">
              <a:buFont typeface="Arial" panose="020B0604020202020204" pitchFamily="34" charset="0"/>
              <a:buNone/>
            </a:pPr>
            <a:r>
              <a:rPr lang="en-US" sz="1400"/>
              <a:t>Examining the distribution of orbit types reveals common mission profiles in satellite launches.</a:t>
            </a:r>
          </a:p>
          <a:p>
            <a:pPr marL="0" indent="0">
              <a:spcBef>
                <a:spcPts val="2500"/>
              </a:spcBef>
              <a:buFont typeface="Arial" panose="020B0604020202020204" pitchFamily="34" charset="0"/>
              <a:buNone/>
            </a:pPr>
            <a:r>
              <a:rPr lang="en-US" sz="1400" b="1"/>
              <a:t>Mission Profiles</a:t>
            </a:r>
          </a:p>
          <a:p>
            <a:pPr marL="0" lvl="1" indent="0">
              <a:buFont typeface="Arial" panose="020B0604020202020204" pitchFamily="34" charset="0"/>
              <a:buNone/>
            </a:pPr>
            <a:r>
              <a:rPr lang="en-US" sz="1400"/>
              <a:t>Different orbit types correspond to specific mission goals and operational requirements.</a:t>
            </a:r>
          </a:p>
          <a:p>
            <a:pPr marL="0" indent="0">
              <a:spcBef>
                <a:spcPts val="2500"/>
              </a:spcBef>
              <a:buFont typeface="Arial" panose="020B0604020202020204" pitchFamily="34" charset="0"/>
              <a:buNone/>
            </a:pPr>
            <a:r>
              <a:rPr lang="en-US" sz="1400" b="1"/>
              <a:t>Landing Relations</a:t>
            </a:r>
          </a:p>
          <a:p>
            <a:pPr marL="0" lvl="1" indent="0">
              <a:buFont typeface="Arial" panose="020B0604020202020204" pitchFamily="34" charset="0"/>
              <a:buNone/>
            </a:pPr>
            <a:r>
              <a:rPr lang="en-US" sz="1400"/>
              <a:t>Understanding orbit types aids in planning landings and recovery of spacecraft.</a:t>
            </a:r>
          </a:p>
        </p:txBody>
      </p:sp>
    </p:spTree>
    <p:extLst>
      <p:ext uri="{BB962C8B-B14F-4D97-AF65-F5344CB8AC3E}">
        <p14:creationId xmlns:p14="http://schemas.microsoft.com/office/powerpoint/2010/main" val="3013304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5DF52A5-28F7-BD9E-080C-A99D590C4DE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Average Payload Mass per Mission</a:t>
            </a:r>
          </a:p>
        </p:txBody>
      </p:sp>
      <p:sp>
        <p:nvSpPr>
          <p:cNvPr id="4" name="Espaço Reservado para Conteúdo 3">
            <a:extLst>
              <a:ext uri="{FF2B5EF4-FFF2-40B4-BE49-F238E27FC236}">
                <a16:creationId xmlns:a16="http://schemas.microsoft.com/office/drawing/2014/main" id="{A080722F-29EA-C8BA-609A-8879FF96FA0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Payload Mass Importance</a:t>
            </a:r>
          </a:p>
          <a:p>
            <a:pPr marL="0" lvl="1" indent="0">
              <a:buFont typeface="Arial" panose="020B0604020202020204" pitchFamily="34" charset="0"/>
              <a:buNone/>
            </a:pPr>
            <a:r>
              <a:rPr lang="en-US" sz="1400"/>
              <a:t>Average payload mass indicates the complexity and scale of space missions, influencing design and planning.</a:t>
            </a:r>
          </a:p>
          <a:p>
            <a:pPr marL="0" indent="0">
              <a:spcBef>
                <a:spcPts val="2500"/>
              </a:spcBef>
              <a:buFont typeface="Arial" panose="020B0604020202020204" pitchFamily="34" charset="0"/>
              <a:buNone/>
            </a:pPr>
            <a:r>
              <a:rPr lang="en-US" sz="1400" b="1"/>
              <a:t>Impact on Landing Success</a:t>
            </a:r>
          </a:p>
          <a:p>
            <a:pPr marL="0" lvl="1" indent="0">
              <a:buFont typeface="Arial" panose="020B0604020202020204" pitchFamily="34" charset="0"/>
              <a:buNone/>
            </a:pPr>
            <a:r>
              <a:rPr lang="en-US" sz="1400"/>
              <a:t>Payload mass affects landing dynamics and success rates, requiring precise engineering and testing.</a:t>
            </a:r>
          </a:p>
        </p:txBody>
      </p:sp>
      <p:pic>
        <p:nvPicPr>
          <p:cNvPr id="5" name="Espaço Reservado para Conteúdo 4" descr="James Webb Telescope in outer space on orbit of Earth planet. Sci-fi space collage. Astronomy science">
            <a:extLst>
              <a:ext uri="{FF2B5EF4-FFF2-40B4-BE49-F238E27FC236}">
                <a16:creationId xmlns:a16="http://schemas.microsoft.com/office/drawing/2014/main" id="{5902DE41-C87A-411F-8644-5C9D999D7966}"/>
              </a:ext>
            </a:extLst>
          </p:cNvPr>
          <p:cNvPicPr>
            <a:picLocks noGrp="1" noChangeAspect="1"/>
          </p:cNvPicPr>
          <p:nvPr>
            <p:ph sz="half" idx="1"/>
          </p:nvPr>
        </p:nvPicPr>
        <p:blipFill>
          <a:blip r:embed="rId3"/>
          <a:srcRect l="23945" r="26104" b="1"/>
          <a:stretch>
            <a:fillRect/>
          </a:stretch>
        </p:blipFill>
        <p:spPr>
          <a:xfrm>
            <a:off x="5818632" y="-1"/>
            <a:ext cx="6373368" cy="6858001"/>
          </a:xfrm>
          <a:prstGeom prst="rect">
            <a:avLst/>
          </a:prstGeom>
        </p:spPr>
      </p:pic>
    </p:spTree>
    <p:extLst>
      <p:ext uri="{BB962C8B-B14F-4D97-AF65-F5344CB8AC3E}">
        <p14:creationId xmlns:p14="http://schemas.microsoft.com/office/powerpoint/2010/main" val="366742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CB2C6-755C-0C2B-C906-289301A35ECA}"/>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sz="3600" b="1" kern="1200">
                <a:solidFill>
                  <a:schemeClr val="tx1"/>
                </a:solidFill>
                <a:latin typeface="+mj-lt"/>
                <a:ea typeface="+mj-ea"/>
                <a:cs typeface="+mj-cs"/>
              </a:rPr>
              <a:t>Exploratory Data Analysis — SQL Insights</a:t>
            </a:r>
          </a:p>
        </p:txBody>
      </p:sp>
      <p:sp>
        <p:nvSpPr>
          <p:cNvPr id="4" name="Espaço Reservado para Conteúdo 3">
            <a:extLst>
              <a:ext uri="{FF2B5EF4-FFF2-40B4-BE49-F238E27FC236}">
                <a16:creationId xmlns:a16="http://schemas.microsoft.com/office/drawing/2014/main" id="{698D571A-826C-4B18-A8B1-8DF0001B98C5}"/>
              </a:ext>
            </a:extLst>
          </p:cNvPr>
          <p:cNvSpPr>
            <a:spLocks noGrp="1"/>
          </p:cNvSpPr>
          <p:nvPr>
            <p:ph sz="half" idx="2"/>
          </p:nvPr>
        </p:nvSpPr>
        <p:spPr>
          <a:xfrm>
            <a:off x="612648" y="2584058"/>
            <a:ext cx="4621553" cy="3159018"/>
          </a:xfrm>
        </p:spPr>
        <p:txBody>
          <a:bodyPr vert="horz" lIns="91440" tIns="45720" rIns="91440" bIns="45720" rtlCol="0">
            <a:normAutofit/>
          </a:bodyPr>
          <a:lstStyle/>
          <a:p>
            <a:pPr>
              <a:lnSpc>
                <a:spcPct val="120000"/>
              </a:lnSpc>
            </a:pPr>
            <a:r>
              <a:rPr lang="en-US" sz="1800"/>
              <a:t>Ranking of unique launch sites by launch counts</a:t>
            </a:r>
          </a:p>
          <a:p>
            <a:pPr>
              <a:lnSpc>
                <a:spcPct val="120000"/>
              </a:lnSpc>
            </a:pPr>
            <a:r>
              <a:rPr lang="en-US" sz="1800"/>
              <a:t>Subqueries revealing max payload per booster version</a:t>
            </a:r>
          </a:p>
          <a:p>
            <a:pPr>
              <a:lnSpc>
                <a:spcPct val="120000"/>
              </a:lnSpc>
            </a:pPr>
            <a:r>
              <a:rPr lang="en-US" sz="1800"/>
              <a:t>Landing success vs failure trends by period, site, and orbit</a:t>
            </a:r>
          </a:p>
        </p:txBody>
      </p:sp>
      <p:pic>
        <p:nvPicPr>
          <p:cNvPr id="5" name="Espaço Reservado para Conteúdo 4" descr="Searching file concept with database icon">
            <a:extLst>
              <a:ext uri="{FF2B5EF4-FFF2-40B4-BE49-F238E27FC236}">
                <a16:creationId xmlns:a16="http://schemas.microsoft.com/office/drawing/2014/main" id="{A3DB7F8A-CDFD-40D2-A026-DA144AD32F66}"/>
              </a:ext>
            </a:extLst>
          </p:cNvPr>
          <p:cNvPicPr>
            <a:picLocks noGrp="1" noChangeAspect="1"/>
          </p:cNvPicPr>
          <p:nvPr>
            <p:ph sz="half" idx="1"/>
          </p:nvPr>
        </p:nvPicPr>
        <p:blipFill>
          <a:blip r:embed="rId3"/>
          <a:stretch>
            <a:fillRect/>
          </a:stretch>
        </p:blipFill>
        <p:spPr>
          <a:xfrm>
            <a:off x="5691261" y="1480640"/>
            <a:ext cx="5837780" cy="3896718"/>
          </a:xfrm>
          <a:prstGeom prst="rect">
            <a:avLst/>
          </a:prstGeom>
        </p:spPr>
      </p:pic>
    </p:spTree>
    <p:extLst>
      <p:ext uri="{BB962C8B-B14F-4D97-AF65-F5344CB8AC3E}">
        <p14:creationId xmlns:p14="http://schemas.microsoft.com/office/powerpoint/2010/main" val="505952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6E049C-2CCF-CBA9-9CA1-3B1275002F47}"/>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Folium Interactive Mapping</a:t>
            </a:r>
          </a:p>
        </p:txBody>
      </p:sp>
      <p:sp>
        <p:nvSpPr>
          <p:cNvPr id="4" name="Espaço Reservado para Conteúdo 3">
            <a:extLst>
              <a:ext uri="{FF2B5EF4-FFF2-40B4-BE49-F238E27FC236}">
                <a16:creationId xmlns:a16="http://schemas.microsoft.com/office/drawing/2014/main" id="{C1FED8BC-E119-041F-06B8-B856B82DC9DD}"/>
              </a:ext>
            </a:extLst>
          </p:cNvPr>
          <p:cNvSpPr>
            <a:spLocks noGrp="1"/>
          </p:cNvSpPr>
          <p:nvPr>
            <p:ph sz="half" idx="2"/>
          </p:nvPr>
        </p:nvSpPr>
        <p:spPr>
          <a:xfrm>
            <a:off x="612647" y="2212848"/>
            <a:ext cx="4361687" cy="4096512"/>
          </a:xfrm>
        </p:spPr>
        <p:txBody>
          <a:bodyPr vert="horz" lIns="91440" tIns="45720" rIns="91440" bIns="45720" rtlCol="0">
            <a:normAutofit/>
          </a:bodyPr>
          <a:lstStyle/>
          <a:p>
            <a:pPr>
              <a:lnSpc>
                <a:spcPct val="120000"/>
              </a:lnSpc>
            </a:pPr>
            <a:r>
              <a:rPr lang="en-US" sz="1800"/>
              <a:t>Maps proximity to coastline, highways, and railways for logistics</a:t>
            </a:r>
          </a:p>
          <a:p>
            <a:pPr>
              <a:lnSpc>
                <a:spcPct val="120000"/>
              </a:lnSpc>
            </a:pPr>
            <a:r>
              <a:rPr lang="en-US" sz="1800"/>
              <a:t>Distances to nearby cities visualize operational buffers</a:t>
            </a:r>
          </a:p>
          <a:p>
            <a:pPr>
              <a:lnSpc>
                <a:spcPct val="120000"/>
              </a:lnSpc>
            </a:pPr>
            <a:r>
              <a:rPr lang="en-US" sz="1800"/>
              <a:t>Supports risk assessment and emergency planning for landings</a:t>
            </a:r>
          </a:p>
        </p:txBody>
      </p:sp>
      <p:pic>
        <p:nvPicPr>
          <p:cNvPr id="5" name="Espaço Reservado para Conteúdo 4" descr="Pushpins in the USA">
            <a:extLst>
              <a:ext uri="{FF2B5EF4-FFF2-40B4-BE49-F238E27FC236}">
                <a16:creationId xmlns:a16="http://schemas.microsoft.com/office/drawing/2014/main" id="{3658E4B7-7299-4A09-BB1A-045BE393E649}"/>
              </a:ext>
            </a:extLst>
          </p:cNvPr>
          <p:cNvPicPr>
            <a:picLocks noGrp="1" noChangeAspect="1"/>
          </p:cNvPicPr>
          <p:nvPr>
            <p:ph sz="half" idx="1"/>
          </p:nvPr>
        </p:nvPicPr>
        <p:blipFill>
          <a:blip r:embed="rId3"/>
          <a:srcRect l="37968" r="-2" b="-2"/>
          <a:stretch>
            <a:fillRect/>
          </a:stretch>
        </p:blipFill>
        <p:spPr>
          <a:xfrm>
            <a:off x="5818632" y="-1"/>
            <a:ext cx="6373368" cy="6858001"/>
          </a:xfrm>
          <a:prstGeom prst="rect">
            <a:avLst/>
          </a:prstGeom>
        </p:spPr>
      </p:pic>
    </p:spTree>
    <p:extLst>
      <p:ext uri="{BB962C8B-B14F-4D97-AF65-F5344CB8AC3E}">
        <p14:creationId xmlns:p14="http://schemas.microsoft.com/office/powerpoint/2010/main" val="1128037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B7BEBE-B588-182B-0BE7-0D60723E8C3A}"/>
              </a:ext>
            </a:extLst>
          </p:cNvPr>
          <p:cNvSpPr>
            <a:spLocks noGrp="1"/>
          </p:cNvSpPr>
          <p:nvPr>
            <p:ph type="title"/>
          </p:nvPr>
        </p:nvSpPr>
        <p:spPr>
          <a:xfrm>
            <a:off x="612648" y="603504"/>
            <a:ext cx="5862396" cy="1527048"/>
          </a:xfrm>
        </p:spPr>
        <p:txBody>
          <a:bodyPr vert="horz" lIns="91440" tIns="45720" rIns="91440" bIns="45720" rtlCol="0" anchor="b">
            <a:normAutofit/>
          </a:bodyPr>
          <a:lstStyle/>
          <a:p>
            <a:r>
              <a:rPr lang="en-US" sz="3600" b="1" kern="1200">
                <a:solidFill>
                  <a:schemeClr val="tx1"/>
                </a:solidFill>
                <a:latin typeface="+mj-lt"/>
                <a:ea typeface="+mj-ea"/>
                <a:cs typeface="+mj-cs"/>
              </a:rPr>
              <a:t>Plotly Dash Dashboard Features</a:t>
            </a:r>
          </a:p>
        </p:txBody>
      </p:sp>
      <p:sp>
        <p:nvSpPr>
          <p:cNvPr id="4" name="Espaço Reservado para Conteúdo 3">
            <a:extLst>
              <a:ext uri="{FF2B5EF4-FFF2-40B4-BE49-F238E27FC236}">
                <a16:creationId xmlns:a16="http://schemas.microsoft.com/office/drawing/2014/main" id="{808C1244-CA0D-397F-D4E2-F52E894539BF}"/>
              </a:ext>
            </a:extLst>
          </p:cNvPr>
          <p:cNvSpPr>
            <a:spLocks noGrp="1"/>
          </p:cNvSpPr>
          <p:nvPr>
            <p:ph sz="half" idx="2"/>
          </p:nvPr>
        </p:nvSpPr>
        <p:spPr>
          <a:xfrm>
            <a:off x="612648" y="2212848"/>
            <a:ext cx="5862396" cy="4096512"/>
          </a:xfrm>
        </p:spPr>
        <p:txBody>
          <a:bodyPr vert="horz" lIns="91440" tIns="45720" rIns="91440" bIns="45720" rtlCol="0">
            <a:normAutofit/>
          </a:bodyPr>
          <a:lstStyle/>
          <a:p>
            <a:pPr>
              <a:lnSpc>
                <a:spcPct val="120000"/>
              </a:lnSpc>
            </a:pPr>
            <a:r>
              <a:rPr lang="en-US" sz="1800"/>
              <a:t>Filters include time range, launch site, and orbit type</a:t>
            </a:r>
          </a:p>
          <a:p>
            <a:pPr>
              <a:lnSpc>
                <a:spcPct val="120000"/>
              </a:lnSpc>
            </a:pPr>
            <a:r>
              <a:rPr lang="en-US" sz="1800"/>
              <a:t>Charts depict success share, yearly trends, and payload vs outcome</a:t>
            </a:r>
          </a:p>
          <a:p>
            <a:pPr>
              <a:lnSpc>
                <a:spcPct val="120000"/>
              </a:lnSpc>
            </a:pPr>
            <a:r>
              <a:rPr lang="en-US" sz="1800"/>
              <a:t>Dashboard provides dynamic insights for operational monitoring</a:t>
            </a:r>
          </a:p>
        </p:txBody>
      </p:sp>
      <p:pic>
        <p:nvPicPr>
          <p:cNvPr id="5" name="Espaço Reservado para Conteúdo 4" descr="Three graphs detailing the performance of the three sectors presented by the pie chart on the monitor.See all my">
            <a:extLst>
              <a:ext uri="{FF2B5EF4-FFF2-40B4-BE49-F238E27FC236}">
                <a16:creationId xmlns:a16="http://schemas.microsoft.com/office/drawing/2014/main" id="{5D8AE1A7-8170-493B-8899-AC9C6061E55B}"/>
              </a:ext>
            </a:extLst>
          </p:cNvPr>
          <p:cNvPicPr>
            <a:picLocks noGrp="1" noChangeAspect="1"/>
          </p:cNvPicPr>
          <p:nvPr>
            <p:ph sz="half" idx="1"/>
          </p:nvPr>
        </p:nvPicPr>
        <p:blipFill>
          <a:blip r:embed="rId3"/>
          <a:stretch>
            <a:fillRect/>
          </a:stretch>
        </p:blipFill>
        <p:spPr>
          <a:xfrm>
            <a:off x="7091395" y="2079704"/>
            <a:ext cx="4681506" cy="2726977"/>
          </a:xfrm>
          <a:prstGeom prst="rect">
            <a:avLst/>
          </a:prstGeom>
        </p:spPr>
      </p:pic>
    </p:spTree>
    <p:extLst>
      <p:ext uri="{BB962C8B-B14F-4D97-AF65-F5344CB8AC3E}">
        <p14:creationId xmlns:p14="http://schemas.microsoft.com/office/powerpoint/2010/main" val="3394672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B2DB71-84AF-67FD-7F65-CE7DA4AD9765}"/>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Feature Engineering Techniques</a:t>
            </a:r>
          </a:p>
        </p:txBody>
      </p:sp>
      <p:sp>
        <p:nvSpPr>
          <p:cNvPr id="4" name="Espaço Reservado para Conteúdo 3">
            <a:extLst>
              <a:ext uri="{FF2B5EF4-FFF2-40B4-BE49-F238E27FC236}">
                <a16:creationId xmlns:a16="http://schemas.microsoft.com/office/drawing/2014/main" id="{137A31AB-0DD6-63CF-7B7E-66F813358B00}"/>
              </a:ext>
            </a:extLst>
          </p:cNvPr>
          <p:cNvSpPr>
            <a:spLocks noGrp="1"/>
          </p:cNvSpPr>
          <p:nvPr>
            <p:ph sz="half" idx="2"/>
          </p:nvPr>
        </p:nvSpPr>
        <p:spPr>
          <a:xfrm>
            <a:off x="612647" y="2212848"/>
            <a:ext cx="4361687" cy="4096512"/>
          </a:xfrm>
        </p:spPr>
        <p:txBody>
          <a:bodyPr vert="horz" lIns="91440" tIns="45720" rIns="91440" bIns="45720" rtlCol="0">
            <a:normAutofit/>
          </a:bodyPr>
          <a:lstStyle/>
          <a:p>
            <a:pPr>
              <a:lnSpc>
                <a:spcPct val="120000"/>
              </a:lnSpc>
            </a:pPr>
            <a:r>
              <a:rPr lang="en-US" sz="1800"/>
              <a:t>One-hot encoding applied to categorical variables like Orbit and LaunchSite</a:t>
            </a:r>
          </a:p>
          <a:p>
            <a:pPr>
              <a:lnSpc>
                <a:spcPct val="120000"/>
              </a:lnSpc>
            </a:pPr>
            <a:r>
              <a:rPr lang="en-US" sz="1800"/>
              <a:t>Scaling and train-test splits with fixed seeds ensure reproducibility</a:t>
            </a:r>
          </a:p>
          <a:p>
            <a:pPr>
              <a:lnSpc>
                <a:spcPct val="120000"/>
              </a:lnSpc>
            </a:pPr>
            <a:r>
              <a:rPr lang="en-US" sz="1800"/>
              <a:t>Handling class imbalance improves model fairness and accuracy</a:t>
            </a:r>
          </a:p>
        </p:txBody>
      </p:sp>
      <p:pic>
        <p:nvPicPr>
          <p:cNvPr id="5" name="Espaço Reservado para Conteúdo 4" descr="Gear concept">
            <a:extLst>
              <a:ext uri="{FF2B5EF4-FFF2-40B4-BE49-F238E27FC236}">
                <a16:creationId xmlns:a16="http://schemas.microsoft.com/office/drawing/2014/main" id="{98C96DF4-0119-4084-88F3-FA6562B6FF2B}"/>
              </a:ext>
            </a:extLst>
          </p:cNvPr>
          <p:cNvPicPr>
            <a:picLocks noGrp="1" noChangeAspect="1"/>
          </p:cNvPicPr>
          <p:nvPr>
            <p:ph sz="half" idx="1"/>
          </p:nvPr>
        </p:nvPicPr>
        <p:blipFill>
          <a:blip r:embed="rId3"/>
          <a:srcRect t="735"/>
          <a:stretch>
            <a:fillRect/>
          </a:stretch>
        </p:blipFill>
        <p:spPr>
          <a:xfrm>
            <a:off x="5818632" y="-1"/>
            <a:ext cx="6373368" cy="6858001"/>
          </a:xfrm>
          <a:prstGeom prst="rect">
            <a:avLst/>
          </a:prstGeom>
        </p:spPr>
      </p:pic>
    </p:spTree>
    <p:extLst>
      <p:ext uri="{BB962C8B-B14F-4D97-AF65-F5344CB8AC3E}">
        <p14:creationId xmlns:p14="http://schemas.microsoft.com/office/powerpoint/2010/main" val="14821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10704D-8F38-8E97-B63B-098504A8D617}"/>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Author: [PLACEHOLDER]</a:t>
            </a:r>
          </a:p>
        </p:txBody>
      </p:sp>
      <p:sp>
        <p:nvSpPr>
          <p:cNvPr id="4" name="Espaço Reservado para Conteúdo 3">
            <a:extLst>
              <a:ext uri="{FF2B5EF4-FFF2-40B4-BE49-F238E27FC236}">
                <a16:creationId xmlns:a16="http://schemas.microsoft.com/office/drawing/2014/main" id="{3C6D388A-C0AF-DF2D-D5A3-379EBB50FD0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Author Attribution</a:t>
            </a:r>
          </a:p>
          <a:p>
            <a:pPr marL="0" lvl="1" indent="0">
              <a:buFont typeface="Arial" panose="020B0604020202020204" pitchFamily="34" charset="0"/>
              <a:buNone/>
            </a:pPr>
            <a:r>
              <a:rPr lang="en-US" sz="1400"/>
              <a:t>This section provides details to properly attribute the work to its author, ensuring recognition.</a:t>
            </a:r>
          </a:p>
          <a:p>
            <a:pPr marL="0" indent="0">
              <a:spcBef>
                <a:spcPts val="2500"/>
              </a:spcBef>
              <a:buFont typeface="Arial" panose="020B0604020202020204" pitchFamily="34" charset="0"/>
              <a:buNone/>
            </a:pPr>
            <a:r>
              <a:rPr lang="en-US" sz="1400" b="1"/>
              <a:t>Contact Details</a:t>
            </a:r>
          </a:p>
          <a:p>
            <a:pPr marL="0" lvl="1" indent="0">
              <a:buFont typeface="Arial" panose="020B0604020202020204" pitchFamily="34" charset="0"/>
              <a:buNone/>
            </a:pPr>
            <a:r>
              <a:rPr lang="en-US" sz="1400"/>
              <a:t>Includes contact information for further communication or inquiries related to the presented work.</a:t>
            </a:r>
          </a:p>
        </p:txBody>
      </p:sp>
      <p:pic>
        <p:nvPicPr>
          <p:cNvPr id="5" name="Espaço Reservado para Conteúdo 4" descr="Login web form">
            <a:extLst>
              <a:ext uri="{FF2B5EF4-FFF2-40B4-BE49-F238E27FC236}">
                <a16:creationId xmlns:a16="http://schemas.microsoft.com/office/drawing/2014/main" id="{775D345C-8A7C-4A58-AEB0-CAD214F05DEE}"/>
              </a:ext>
            </a:extLst>
          </p:cNvPr>
          <p:cNvPicPr>
            <a:picLocks noGrp="1" noChangeAspect="1"/>
          </p:cNvPicPr>
          <p:nvPr>
            <p:ph sz="half" idx="1"/>
          </p:nvPr>
        </p:nvPicPr>
        <p:blipFill>
          <a:blip r:embed="rId3"/>
          <a:srcRect l="14939" r="26746" b="1"/>
          <a:stretch>
            <a:fillRect/>
          </a:stretch>
        </p:blipFill>
        <p:spPr>
          <a:xfrm>
            <a:off x="5818632" y="-1"/>
            <a:ext cx="6373368" cy="6858001"/>
          </a:xfrm>
          <a:prstGeom prst="rect">
            <a:avLst/>
          </a:prstGeom>
        </p:spPr>
      </p:pic>
    </p:spTree>
    <p:extLst>
      <p:ext uri="{BB962C8B-B14F-4D97-AF65-F5344CB8AC3E}">
        <p14:creationId xmlns:p14="http://schemas.microsoft.com/office/powerpoint/2010/main" val="1263906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D5D646-5882-E469-4E16-A063FC19F47C}"/>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sz="3600" b="1" kern="1200">
                <a:solidFill>
                  <a:schemeClr val="tx1"/>
                </a:solidFill>
                <a:latin typeface="+mj-lt"/>
                <a:ea typeface="+mj-ea"/>
                <a:cs typeface="+mj-cs"/>
              </a:rPr>
              <a:t>Modeling and Hyperparameter Tuning</a:t>
            </a:r>
          </a:p>
        </p:txBody>
      </p:sp>
      <p:sp>
        <p:nvSpPr>
          <p:cNvPr id="4" name="Espaço Reservado para Conteúdo 3">
            <a:extLst>
              <a:ext uri="{FF2B5EF4-FFF2-40B4-BE49-F238E27FC236}">
                <a16:creationId xmlns:a16="http://schemas.microsoft.com/office/drawing/2014/main" id="{4B8AFBB2-12AD-59CD-39E5-830A23E3B310}"/>
              </a:ext>
            </a:extLst>
          </p:cNvPr>
          <p:cNvSpPr>
            <a:spLocks noGrp="1"/>
          </p:cNvSpPr>
          <p:nvPr>
            <p:ph sz="half" idx="2"/>
          </p:nvPr>
        </p:nvSpPr>
        <p:spPr>
          <a:xfrm>
            <a:off x="612648" y="2584058"/>
            <a:ext cx="4621553" cy="3159018"/>
          </a:xfrm>
        </p:spPr>
        <p:txBody>
          <a:bodyPr vert="horz" lIns="91440" tIns="45720" rIns="91440" bIns="45720" rtlCol="0">
            <a:normAutofit/>
          </a:bodyPr>
          <a:lstStyle/>
          <a:p>
            <a:pPr>
              <a:lnSpc>
                <a:spcPct val="120000"/>
              </a:lnSpc>
            </a:pPr>
            <a:r>
              <a:rPr lang="en-US" sz="1800"/>
              <a:t>Models tested: Logistic Regression, SVM, Decision Tree, KNN</a:t>
            </a:r>
          </a:p>
          <a:p>
            <a:pPr>
              <a:lnSpc>
                <a:spcPct val="120000"/>
              </a:lnSpc>
            </a:pPr>
            <a:r>
              <a:rPr lang="en-US" sz="1800"/>
              <a:t>GridSearchCV used to identify best hyperparameters per model</a:t>
            </a:r>
          </a:p>
          <a:p>
            <a:pPr>
              <a:lnSpc>
                <a:spcPct val="120000"/>
              </a:lnSpc>
            </a:pPr>
            <a:r>
              <a:rPr lang="en-US" sz="1800"/>
              <a:t>Accuracy employed as primary metric for model comparison</a:t>
            </a:r>
          </a:p>
        </p:txBody>
      </p:sp>
      <p:pic>
        <p:nvPicPr>
          <p:cNvPr id="5" name="Espaço Reservado para Conteúdo 4" descr="Female drawing flow chart">
            <a:extLst>
              <a:ext uri="{FF2B5EF4-FFF2-40B4-BE49-F238E27FC236}">
                <a16:creationId xmlns:a16="http://schemas.microsoft.com/office/drawing/2014/main" id="{6D3BE2C4-56B7-40C0-A669-870AFB46C9FA}"/>
              </a:ext>
            </a:extLst>
          </p:cNvPr>
          <p:cNvPicPr>
            <a:picLocks noGrp="1" noChangeAspect="1"/>
          </p:cNvPicPr>
          <p:nvPr>
            <p:ph sz="half" idx="1"/>
          </p:nvPr>
        </p:nvPicPr>
        <p:blipFill>
          <a:blip r:embed="rId3"/>
          <a:stretch>
            <a:fillRect/>
          </a:stretch>
        </p:blipFill>
        <p:spPr>
          <a:xfrm>
            <a:off x="5691261" y="1517127"/>
            <a:ext cx="5837780" cy="3823745"/>
          </a:xfrm>
          <a:prstGeom prst="rect">
            <a:avLst/>
          </a:prstGeom>
        </p:spPr>
      </p:pic>
    </p:spTree>
    <p:extLst>
      <p:ext uri="{BB962C8B-B14F-4D97-AF65-F5344CB8AC3E}">
        <p14:creationId xmlns:p14="http://schemas.microsoft.com/office/powerpoint/2010/main" val="975086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937672-4F4B-7451-7FE4-6DFF02A41C17}"/>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Model Comparison Results</a:t>
            </a:r>
          </a:p>
        </p:txBody>
      </p:sp>
      <p:sp>
        <p:nvSpPr>
          <p:cNvPr id="4" name="Espaço Reservado para Conteúdo 3">
            <a:extLst>
              <a:ext uri="{FF2B5EF4-FFF2-40B4-BE49-F238E27FC236}">
                <a16:creationId xmlns:a16="http://schemas.microsoft.com/office/drawing/2014/main" id="{AAEF92F8-90F6-2C86-6E82-04927BA3A95B}"/>
              </a:ext>
            </a:extLst>
          </p:cNvPr>
          <p:cNvSpPr>
            <a:spLocks noGrp="1"/>
          </p:cNvSpPr>
          <p:nvPr>
            <p:ph sz="half" idx="2"/>
          </p:nvPr>
        </p:nvSpPr>
        <p:spPr>
          <a:xfrm>
            <a:off x="612647" y="2212848"/>
            <a:ext cx="4361687" cy="4096512"/>
          </a:xfrm>
        </p:spPr>
        <p:txBody>
          <a:bodyPr vert="horz" lIns="91440" tIns="45720" rIns="91440" bIns="45720" rtlCol="0">
            <a:normAutofit/>
          </a:bodyPr>
          <a:lstStyle/>
          <a:p>
            <a:pPr>
              <a:lnSpc>
                <a:spcPct val="120000"/>
              </a:lnSpc>
            </a:pPr>
            <a:r>
              <a:rPr lang="en-US" sz="1800"/>
              <a:t>Best models achieved cross-validation accuracy above 80%</a:t>
            </a:r>
          </a:p>
          <a:p>
            <a:pPr>
              <a:lnSpc>
                <a:spcPct val="120000"/>
              </a:lnSpc>
            </a:pPr>
            <a:r>
              <a:rPr lang="en-US" sz="1800"/>
              <a:t>Winning model identified with optimal hyperparameters</a:t>
            </a:r>
          </a:p>
          <a:p>
            <a:pPr>
              <a:lnSpc>
                <a:spcPct val="120000"/>
              </a:lnSpc>
            </a:pPr>
            <a:r>
              <a:rPr lang="en-US" sz="1800"/>
              <a:t>Test set accuracy confirms generalization capability</a:t>
            </a:r>
          </a:p>
        </p:txBody>
      </p:sp>
      <p:pic>
        <p:nvPicPr>
          <p:cNvPr id="5" name="Espaço Reservado para Conteúdo 4" descr="numerals and finance">
            <a:extLst>
              <a:ext uri="{FF2B5EF4-FFF2-40B4-BE49-F238E27FC236}">
                <a16:creationId xmlns:a16="http://schemas.microsoft.com/office/drawing/2014/main" id="{93E4A2EE-A53D-46A9-B125-70C152131D71}"/>
              </a:ext>
            </a:extLst>
          </p:cNvPr>
          <p:cNvPicPr>
            <a:picLocks noGrp="1" noChangeAspect="1"/>
          </p:cNvPicPr>
          <p:nvPr>
            <p:ph sz="half" idx="1"/>
          </p:nvPr>
        </p:nvPicPr>
        <p:blipFill>
          <a:blip r:embed="rId3"/>
          <a:srcRect l="4298" r="33668" b="-2"/>
          <a:stretch>
            <a:fillRect/>
          </a:stretch>
        </p:blipFill>
        <p:spPr>
          <a:xfrm>
            <a:off x="5818632" y="-1"/>
            <a:ext cx="6373368" cy="6858001"/>
          </a:xfrm>
          <a:prstGeom prst="rect">
            <a:avLst/>
          </a:prstGeom>
        </p:spPr>
      </p:pic>
    </p:spTree>
    <p:extLst>
      <p:ext uri="{BB962C8B-B14F-4D97-AF65-F5344CB8AC3E}">
        <p14:creationId xmlns:p14="http://schemas.microsoft.com/office/powerpoint/2010/main" val="4223476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58FB2-DB4B-060E-F7DA-1F2ADC959456}"/>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sz="3600" b="1" kern="1200">
                <a:solidFill>
                  <a:schemeClr val="tx1"/>
                </a:solidFill>
                <a:latin typeface="+mj-lt"/>
                <a:ea typeface="+mj-ea"/>
                <a:cs typeface="+mj-cs"/>
              </a:rPr>
              <a:t>Confusion Matrix and Error Analysis</a:t>
            </a:r>
          </a:p>
        </p:txBody>
      </p:sp>
      <p:sp>
        <p:nvSpPr>
          <p:cNvPr id="4" name="Espaço Reservado para Conteúdo 3">
            <a:extLst>
              <a:ext uri="{FF2B5EF4-FFF2-40B4-BE49-F238E27FC236}">
                <a16:creationId xmlns:a16="http://schemas.microsoft.com/office/drawing/2014/main" id="{FEB49544-9E4C-45C4-132B-959575F86EEE}"/>
              </a:ext>
            </a:extLst>
          </p:cNvPr>
          <p:cNvSpPr>
            <a:spLocks noGrp="1"/>
          </p:cNvSpPr>
          <p:nvPr>
            <p:ph sz="half" idx="2"/>
          </p:nvPr>
        </p:nvSpPr>
        <p:spPr>
          <a:xfrm>
            <a:off x="612648" y="2584058"/>
            <a:ext cx="4621553" cy="3159018"/>
          </a:xfrm>
        </p:spPr>
        <p:txBody>
          <a:bodyPr vert="horz" lIns="91440" tIns="45720" rIns="91440" bIns="45720" rtlCol="0">
            <a:normAutofit/>
          </a:bodyPr>
          <a:lstStyle/>
          <a:p>
            <a:pPr>
              <a:lnSpc>
                <a:spcPct val="120000"/>
              </a:lnSpc>
            </a:pPr>
            <a:r>
              <a:rPr lang="en-US" sz="1800"/>
              <a:t>Precision and recall evaluated for landing success classification</a:t>
            </a:r>
          </a:p>
          <a:p>
            <a:pPr>
              <a:lnSpc>
                <a:spcPct val="120000"/>
              </a:lnSpc>
            </a:pPr>
            <a:r>
              <a:rPr lang="en-US" sz="1800"/>
              <a:t>False positives and false negatives analyzed for cost implications</a:t>
            </a:r>
          </a:p>
          <a:p>
            <a:pPr>
              <a:lnSpc>
                <a:spcPct val="120000"/>
              </a:lnSpc>
            </a:pPr>
            <a:r>
              <a:rPr lang="en-US" sz="1800"/>
              <a:t>Insights guide operational risk management and decision thresholds</a:t>
            </a:r>
          </a:p>
        </p:txBody>
      </p:sp>
      <p:pic>
        <p:nvPicPr>
          <p:cNvPr id="5" name="Espaço Reservado para Conteúdo 4" descr="Ten red percent symbol. 10% percentage rate.">
            <a:extLst>
              <a:ext uri="{FF2B5EF4-FFF2-40B4-BE49-F238E27FC236}">
                <a16:creationId xmlns:a16="http://schemas.microsoft.com/office/drawing/2014/main" id="{4F138C30-C596-48A5-A571-072FADDA748D}"/>
              </a:ext>
            </a:extLst>
          </p:cNvPr>
          <p:cNvPicPr>
            <a:picLocks noGrp="1" noChangeAspect="1"/>
          </p:cNvPicPr>
          <p:nvPr>
            <p:ph sz="half" idx="1"/>
          </p:nvPr>
        </p:nvPicPr>
        <p:blipFill>
          <a:blip r:embed="rId3"/>
          <a:stretch>
            <a:fillRect/>
          </a:stretch>
        </p:blipFill>
        <p:spPr>
          <a:xfrm>
            <a:off x="5691261" y="1290913"/>
            <a:ext cx="5837780" cy="4276173"/>
          </a:xfrm>
          <a:prstGeom prst="rect">
            <a:avLst/>
          </a:prstGeom>
        </p:spPr>
      </p:pic>
    </p:spTree>
    <p:extLst>
      <p:ext uri="{BB962C8B-B14F-4D97-AF65-F5344CB8AC3E}">
        <p14:creationId xmlns:p14="http://schemas.microsoft.com/office/powerpoint/2010/main" val="427295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011A4C-1462-6EF8-F756-5B19B1B00204}"/>
              </a:ext>
            </a:extLst>
          </p:cNvPr>
          <p:cNvSpPr>
            <a:spLocks noGrp="1"/>
          </p:cNvSpPr>
          <p:nvPr>
            <p:ph type="title"/>
          </p:nvPr>
        </p:nvSpPr>
        <p:spPr>
          <a:xfrm>
            <a:off x="612648" y="1114923"/>
            <a:ext cx="4621553" cy="1360728"/>
          </a:xfrm>
        </p:spPr>
        <p:txBody>
          <a:bodyPr vert="horz" lIns="91440" tIns="45720" rIns="91440" bIns="45720" rtlCol="0" anchor="b">
            <a:normAutofit/>
          </a:bodyPr>
          <a:lstStyle/>
          <a:p>
            <a:r>
              <a:rPr lang="en-US" sz="3600" b="1" kern="1200">
                <a:solidFill>
                  <a:schemeClr val="tx1"/>
                </a:solidFill>
                <a:latin typeface="+mj-lt"/>
                <a:ea typeface="+mj-ea"/>
                <a:cs typeface="+mj-cs"/>
              </a:rPr>
              <a:t>Conclusions and Business Impact</a:t>
            </a:r>
          </a:p>
        </p:txBody>
      </p:sp>
      <p:sp>
        <p:nvSpPr>
          <p:cNvPr id="4" name="Espaço Reservado para Conteúdo 3">
            <a:extLst>
              <a:ext uri="{FF2B5EF4-FFF2-40B4-BE49-F238E27FC236}">
                <a16:creationId xmlns:a16="http://schemas.microsoft.com/office/drawing/2014/main" id="{12930EEA-C009-A05D-20F1-21812BE12668}"/>
              </a:ext>
            </a:extLst>
          </p:cNvPr>
          <p:cNvSpPr>
            <a:spLocks noGrp="1"/>
          </p:cNvSpPr>
          <p:nvPr>
            <p:ph sz="half" idx="2"/>
          </p:nvPr>
        </p:nvSpPr>
        <p:spPr>
          <a:xfrm>
            <a:off x="612648" y="2584058"/>
            <a:ext cx="4621553" cy="3159018"/>
          </a:xfrm>
        </p:spPr>
        <p:txBody>
          <a:bodyPr vert="horz" lIns="91440" tIns="45720" rIns="91440" bIns="45720" rtlCol="0">
            <a:normAutofit/>
          </a:bodyPr>
          <a:lstStyle/>
          <a:p>
            <a:pPr>
              <a:lnSpc>
                <a:spcPct val="120000"/>
              </a:lnSpc>
            </a:pPr>
            <a:r>
              <a:rPr lang="en-US" sz="1800"/>
              <a:t>Public datasets enable robust landing success predictions</a:t>
            </a:r>
          </a:p>
          <a:p>
            <a:pPr>
              <a:lnSpc>
                <a:spcPct val="120000"/>
              </a:lnSpc>
            </a:pPr>
            <a:r>
              <a:rPr lang="en-US" sz="1800"/>
              <a:t>Key drivers include launch site, orbit type, and payload mass</a:t>
            </a:r>
          </a:p>
          <a:p>
            <a:pPr>
              <a:lnSpc>
                <a:spcPct val="120000"/>
              </a:lnSpc>
            </a:pPr>
            <a:r>
              <a:rPr lang="en-US" sz="1800"/>
              <a:t>Findings inform pricing strategies and mission risk management</a:t>
            </a:r>
          </a:p>
        </p:txBody>
      </p:sp>
      <p:pic>
        <p:nvPicPr>
          <p:cNvPr id="5" name="Espaço Reservado para Conteúdo 4" descr="Shot of a businessman holding on to a bunch of cryptocurrency balloons on top of a graph against a white background">
            <a:extLst>
              <a:ext uri="{FF2B5EF4-FFF2-40B4-BE49-F238E27FC236}">
                <a16:creationId xmlns:a16="http://schemas.microsoft.com/office/drawing/2014/main" id="{7E4DBC44-4040-4F89-B8D4-8EF0F39634E8}"/>
              </a:ext>
            </a:extLst>
          </p:cNvPr>
          <p:cNvPicPr>
            <a:picLocks noGrp="1" noChangeAspect="1"/>
          </p:cNvPicPr>
          <p:nvPr>
            <p:ph sz="half" idx="1"/>
          </p:nvPr>
        </p:nvPicPr>
        <p:blipFill>
          <a:blip r:embed="rId3"/>
          <a:stretch>
            <a:fillRect/>
          </a:stretch>
        </p:blipFill>
        <p:spPr>
          <a:xfrm>
            <a:off x="5911520" y="1114923"/>
            <a:ext cx="5397262" cy="4628153"/>
          </a:xfrm>
          <a:prstGeom prst="rect">
            <a:avLst/>
          </a:prstGeom>
        </p:spPr>
      </p:pic>
    </p:spTree>
    <p:extLst>
      <p:ext uri="{BB962C8B-B14F-4D97-AF65-F5344CB8AC3E}">
        <p14:creationId xmlns:p14="http://schemas.microsoft.com/office/powerpoint/2010/main" val="2907942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88423B-3297-D594-D3D3-31CACEC36EB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Next Steps for Model Improvement</a:t>
            </a:r>
          </a:p>
        </p:txBody>
      </p:sp>
      <p:sp>
        <p:nvSpPr>
          <p:cNvPr id="4" name="Espaço Reservado para Conteúdo 3">
            <a:extLst>
              <a:ext uri="{FF2B5EF4-FFF2-40B4-BE49-F238E27FC236}">
                <a16:creationId xmlns:a16="http://schemas.microsoft.com/office/drawing/2014/main" id="{9A5F1FF7-B067-E468-CC3D-70BF1E1B1893}"/>
              </a:ext>
            </a:extLst>
          </p:cNvPr>
          <p:cNvSpPr>
            <a:spLocks noGrp="1"/>
          </p:cNvSpPr>
          <p:nvPr>
            <p:ph sz="half" idx="2"/>
          </p:nvPr>
        </p:nvSpPr>
        <p:spPr>
          <a:xfrm>
            <a:off x="612647" y="2212848"/>
            <a:ext cx="4361687" cy="4096512"/>
          </a:xfrm>
        </p:spPr>
        <p:txBody>
          <a:bodyPr vert="horz" lIns="91440" tIns="45720" rIns="91440" bIns="45720" rtlCol="0">
            <a:normAutofit/>
          </a:bodyPr>
          <a:lstStyle/>
          <a:p>
            <a:pPr>
              <a:lnSpc>
                <a:spcPct val="120000"/>
              </a:lnSpc>
            </a:pPr>
            <a:r>
              <a:rPr lang="en-US" sz="1800"/>
              <a:t>Incorporate weather and wind data for enhanced precision</a:t>
            </a:r>
          </a:p>
          <a:p>
            <a:pPr>
              <a:lnSpc>
                <a:spcPct val="120000"/>
              </a:lnSpc>
            </a:pPr>
            <a:r>
              <a:rPr lang="en-US" sz="1800"/>
              <a:t>Add finer granularity on orbit and customer segments</a:t>
            </a:r>
          </a:p>
          <a:p>
            <a:pPr>
              <a:lnSpc>
                <a:spcPct val="120000"/>
              </a:lnSpc>
            </a:pPr>
            <a:r>
              <a:rPr lang="en-US" sz="1800"/>
              <a:t>Apply probability calibration and explore ROC/PR curves</a:t>
            </a:r>
          </a:p>
        </p:txBody>
      </p:sp>
      <p:pic>
        <p:nvPicPr>
          <p:cNvPr id="5" name="Espaço Reservado para Conteúdo 4" descr="Geometric white clouds on a blue sky">
            <a:extLst>
              <a:ext uri="{FF2B5EF4-FFF2-40B4-BE49-F238E27FC236}">
                <a16:creationId xmlns:a16="http://schemas.microsoft.com/office/drawing/2014/main" id="{4EF9EB9A-7112-4E08-8875-365A12F596E5}"/>
              </a:ext>
            </a:extLst>
          </p:cNvPr>
          <p:cNvPicPr>
            <a:picLocks noGrp="1" noChangeAspect="1"/>
          </p:cNvPicPr>
          <p:nvPr>
            <p:ph sz="half" idx="1"/>
          </p:nvPr>
        </p:nvPicPr>
        <p:blipFill>
          <a:blip r:embed="rId3"/>
          <a:srcRect r="30300"/>
          <a:stretch>
            <a:fillRect/>
          </a:stretch>
        </p:blipFill>
        <p:spPr>
          <a:xfrm>
            <a:off x="5818632" y="-1"/>
            <a:ext cx="6373368" cy="6858001"/>
          </a:xfrm>
          <a:prstGeom prst="rect">
            <a:avLst/>
          </a:prstGeom>
        </p:spPr>
      </p:pic>
    </p:spTree>
    <p:extLst>
      <p:ext uri="{BB962C8B-B14F-4D97-AF65-F5344CB8AC3E}">
        <p14:creationId xmlns:p14="http://schemas.microsoft.com/office/powerpoint/2010/main" val="421172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4CE9C1-2017-577C-EB6E-3171CC63E85A}"/>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Predictors: Orbit, Launch Site, Payload Mass, etc.</a:t>
            </a:r>
          </a:p>
        </p:txBody>
      </p:sp>
      <p:sp>
        <p:nvSpPr>
          <p:cNvPr id="4" name="Espaço Reservado para Conteúdo 3">
            <a:extLst>
              <a:ext uri="{FF2B5EF4-FFF2-40B4-BE49-F238E27FC236}">
                <a16:creationId xmlns:a16="http://schemas.microsoft.com/office/drawing/2014/main" id="{7F0A4FFB-5278-5528-3FF3-0630A057412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Orbit Type</a:t>
            </a:r>
          </a:p>
          <a:p>
            <a:pPr marL="0" lvl="1" indent="0">
              <a:buFont typeface="Arial" panose="020B0604020202020204" pitchFamily="34" charset="0"/>
              <a:buNone/>
            </a:pPr>
            <a:r>
              <a:rPr lang="en-US" sz="1400"/>
              <a:t>Different orbit types impact the landing trajectory and re-entry conditions of spacecraft.</a:t>
            </a:r>
          </a:p>
          <a:p>
            <a:pPr marL="0" indent="0">
              <a:spcBef>
                <a:spcPts val="2500"/>
              </a:spcBef>
              <a:buFont typeface="Arial" panose="020B0604020202020204" pitchFamily="34" charset="0"/>
              <a:buNone/>
            </a:pPr>
            <a:r>
              <a:rPr lang="en-US" sz="1400" b="1"/>
              <a:t>Launch Site</a:t>
            </a:r>
          </a:p>
          <a:p>
            <a:pPr marL="0" lvl="1" indent="0">
              <a:buFont typeface="Arial" panose="020B0604020202020204" pitchFamily="34" charset="0"/>
              <a:buNone/>
            </a:pPr>
            <a:r>
              <a:rPr lang="en-US" sz="1400"/>
              <a:t>The location of the launch site affects the initial launch trajectory and trajectory planning.</a:t>
            </a:r>
          </a:p>
          <a:p>
            <a:pPr marL="0" indent="0">
              <a:spcBef>
                <a:spcPts val="2500"/>
              </a:spcBef>
              <a:buFont typeface="Arial" panose="020B0604020202020204" pitchFamily="34" charset="0"/>
              <a:buNone/>
            </a:pPr>
            <a:r>
              <a:rPr lang="en-US" sz="1400" b="1"/>
              <a:t>Payload Characteristics</a:t>
            </a:r>
          </a:p>
          <a:p>
            <a:pPr marL="0" lvl="1" indent="0">
              <a:buFont typeface="Arial" panose="020B0604020202020204" pitchFamily="34" charset="0"/>
              <a:buNone/>
            </a:pPr>
            <a:r>
              <a:rPr lang="en-US" sz="1400"/>
              <a:t>Payload mass and configuration influence the vehicle's stability and landing performance.</a:t>
            </a:r>
          </a:p>
        </p:txBody>
      </p:sp>
      <p:pic>
        <p:nvPicPr>
          <p:cNvPr id="5" name="Espaço Reservado para Conteúdo 4" descr="http://teekid.com/istockphoto/banner/banner3.jpg">
            <a:extLst>
              <a:ext uri="{FF2B5EF4-FFF2-40B4-BE49-F238E27FC236}">
                <a16:creationId xmlns:a16="http://schemas.microsoft.com/office/drawing/2014/main" id="{D1655B50-9F19-4AE5-ADCE-B85114D09218}"/>
              </a:ext>
            </a:extLst>
          </p:cNvPr>
          <p:cNvPicPr>
            <a:picLocks noGrp="1" noChangeAspect="1"/>
          </p:cNvPicPr>
          <p:nvPr>
            <p:ph sz="half" idx="1"/>
          </p:nvPr>
        </p:nvPicPr>
        <p:blipFill>
          <a:blip r:embed="rId3"/>
          <a:srcRect l="17164" r="12170"/>
          <a:stretch>
            <a:fillRect/>
          </a:stretch>
        </p:blipFill>
        <p:spPr>
          <a:xfrm>
            <a:off x="7345680" y="10"/>
            <a:ext cx="4846320" cy="6857990"/>
          </a:xfrm>
          <a:prstGeom prst="rect">
            <a:avLst/>
          </a:prstGeom>
        </p:spPr>
      </p:pic>
    </p:spTree>
    <p:extLst>
      <p:ext uri="{BB962C8B-B14F-4D97-AF65-F5344CB8AC3E}">
        <p14:creationId xmlns:p14="http://schemas.microsoft.com/office/powerpoint/2010/main" val="693556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0229B8-061C-5DBA-0E44-0832992E861E}"/>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Variable Definitions and Types</a:t>
            </a:r>
          </a:p>
        </p:txBody>
      </p:sp>
      <p:sp>
        <p:nvSpPr>
          <p:cNvPr id="4" name="Espaço Reservado para Conteúdo 3">
            <a:extLst>
              <a:ext uri="{FF2B5EF4-FFF2-40B4-BE49-F238E27FC236}">
                <a16:creationId xmlns:a16="http://schemas.microsoft.com/office/drawing/2014/main" id="{AE03D3E9-2A54-FB5B-B807-3D572AEDE1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Variable Definitions</a:t>
            </a:r>
          </a:p>
          <a:p>
            <a:pPr marL="0" lvl="1" indent="0">
              <a:buFont typeface="Arial" panose="020B0604020202020204" pitchFamily="34" charset="0"/>
              <a:buNone/>
            </a:pPr>
            <a:r>
              <a:rPr lang="en-US" sz="1400"/>
              <a:t>Clear definitions for each variable ensure understanding and consistency in data analysis.</a:t>
            </a:r>
          </a:p>
          <a:p>
            <a:pPr marL="0" indent="0">
              <a:spcBef>
                <a:spcPts val="2500"/>
              </a:spcBef>
              <a:buFont typeface="Arial" panose="020B0604020202020204" pitchFamily="34" charset="0"/>
              <a:buNone/>
            </a:pPr>
            <a:r>
              <a:rPr lang="en-US" sz="1400" b="1"/>
              <a:t>Measurement Units</a:t>
            </a:r>
          </a:p>
          <a:p>
            <a:pPr marL="0" lvl="1" indent="0">
              <a:buFont typeface="Arial" panose="020B0604020202020204" pitchFamily="34" charset="0"/>
              <a:buNone/>
            </a:pPr>
            <a:r>
              <a:rPr lang="en-US" sz="1400"/>
              <a:t>Documenting measurement units ensures accurate interpretation and reproducibility of results.</a:t>
            </a:r>
          </a:p>
          <a:p>
            <a:pPr marL="0" indent="0">
              <a:spcBef>
                <a:spcPts val="2500"/>
              </a:spcBef>
              <a:buFont typeface="Arial" panose="020B0604020202020204" pitchFamily="34" charset="0"/>
              <a:buNone/>
            </a:pPr>
            <a:r>
              <a:rPr lang="en-US" sz="1400" b="1"/>
              <a:t>Data Types</a:t>
            </a:r>
          </a:p>
          <a:p>
            <a:pPr marL="0" lvl="1" indent="0">
              <a:buFont typeface="Arial" panose="020B0604020202020204" pitchFamily="34" charset="0"/>
              <a:buNone/>
            </a:pPr>
            <a:r>
              <a:rPr lang="en-US" sz="1400"/>
              <a:t>Specifying data types such as integer, float, and string helps maintain data integrity.</a:t>
            </a:r>
          </a:p>
        </p:txBody>
      </p:sp>
      <p:pic>
        <p:nvPicPr>
          <p:cNvPr id="5" name="Espaço Reservado para Conteúdo 4" descr="numerals and finance">
            <a:extLst>
              <a:ext uri="{FF2B5EF4-FFF2-40B4-BE49-F238E27FC236}">
                <a16:creationId xmlns:a16="http://schemas.microsoft.com/office/drawing/2014/main" id="{357915ED-ECB1-4003-B93D-B744E7C26D04}"/>
              </a:ext>
            </a:extLst>
          </p:cNvPr>
          <p:cNvPicPr>
            <a:picLocks noGrp="1" noChangeAspect="1"/>
          </p:cNvPicPr>
          <p:nvPr>
            <p:ph sz="half" idx="1"/>
          </p:nvPr>
        </p:nvPicPr>
        <p:blipFill>
          <a:blip r:embed="rId3"/>
          <a:srcRect l="11730" r="41099"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630008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81EB2484-4435-DE5F-1BA8-A51F67372AD4}"/>
              </a:ext>
            </a:extLst>
          </p:cNvPr>
          <p:cNvSpPr>
            <a:spLocks noGrp="1"/>
          </p:cNvSpPr>
          <p:nvPr>
            <p:ph type="title"/>
          </p:nvPr>
        </p:nvSpPr>
        <p:spPr>
          <a:xfrm>
            <a:off x="701857" y="1563624"/>
            <a:ext cx="7344336" cy="1133856"/>
          </a:xfrm>
        </p:spPr>
        <p:txBody>
          <a:bodyPr anchor="b">
            <a:normAutofit/>
          </a:bodyPr>
          <a:lstStyle/>
          <a:p>
            <a:r>
              <a:rPr lang="en-US" sz="6000"/>
              <a:t>Conclusion</a:t>
            </a:r>
          </a:p>
        </p:txBody>
      </p:sp>
      <p:graphicFrame>
        <p:nvGraphicFramePr>
          <p:cNvPr id="9" name="Espaço Reservado para Conteúdo 2">
            <a:extLst>
              <a:ext uri="{FF2B5EF4-FFF2-40B4-BE49-F238E27FC236}">
                <a16:creationId xmlns:a16="http://schemas.microsoft.com/office/drawing/2014/main" id="{AC320F64-9827-E07B-9F6E-DDE9AD777BD4}"/>
              </a:ext>
            </a:extLst>
          </p:cNvPr>
          <p:cNvGraphicFramePr>
            <a:graphicFrameLocks noGrp="1"/>
          </p:cNvGraphicFramePr>
          <p:nvPr>
            <p:ph idx="1"/>
            <p:extLst>
              <p:ext uri="{D42A27DB-BD31-4B8C-83A1-F6EECF244321}">
                <p14:modId xmlns:p14="http://schemas.microsoft.com/office/powerpoint/2010/main" val="387948442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4519143"/>
          <a:ext cx="10890504" cy="25124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37196322"/>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97DE5A-DA89-0A80-C73D-8DCE1A3E2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58A15C2-B731-0F15-8CB5-632297317271}"/>
              </a:ext>
            </a:extLst>
          </p:cNvPr>
          <p:cNvSpPr>
            <a:spLocks noGrp="1"/>
          </p:cNvSpPr>
          <p:nvPr>
            <p:ph type="title"/>
          </p:nvPr>
        </p:nvSpPr>
        <p:spPr>
          <a:xfrm>
            <a:off x="670045" y="1174376"/>
            <a:ext cx="3509383" cy="2781752"/>
          </a:xfrm>
        </p:spPr>
        <p:txBody>
          <a:bodyPr vert="horz" lIns="91440" tIns="45720" rIns="91440" bIns="45720" rtlCol="0" anchor="b">
            <a:normAutofit/>
          </a:bodyPr>
          <a:lstStyle/>
          <a:p>
            <a:r>
              <a:rPr lang="en-US" sz="4000" b="1" dirty="0"/>
              <a:t>Date: 30/09</a:t>
            </a:r>
          </a:p>
        </p:txBody>
      </p:sp>
      <p:sp>
        <p:nvSpPr>
          <p:cNvPr id="4" name="Espaço Reservado para Conteúdo 3">
            <a:extLst>
              <a:ext uri="{FF2B5EF4-FFF2-40B4-BE49-F238E27FC236}">
                <a16:creationId xmlns:a16="http://schemas.microsoft.com/office/drawing/2014/main" id="{A719B9A4-5C02-119C-1FBA-9BF043A6B83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0045" y="4062940"/>
            <a:ext cx="3509383" cy="1394913"/>
          </a:xfrm>
        </p:spPr>
        <p:txBody>
          <a:bodyPr>
            <a:normAutofit/>
          </a:bodyPr>
          <a:lstStyle/>
          <a:p>
            <a:pPr marL="0" lvl="1" indent="0">
              <a:buFont typeface="Arial" panose="020B0604020202020204" pitchFamily="34" charset="0"/>
              <a:buNone/>
            </a:pPr>
            <a:r>
              <a:rPr lang="en-US" sz="1400"/>
              <a:t>The report date indicates when the analysis and findings were completed, establishing the timeline.</a:t>
            </a:r>
          </a:p>
        </p:txBody>
      </p:sp>
      <p:pic>
        <p:nvPicPr>
          <p:cNvPr id="5" name="Espaço Reservado para Conteúdo 4" descr="Side view of a white calendar">
            <a:extLst>
              <a:ext uri="{FF2B5EF4-FFF2-40B4-BE49-F238E27FC236}">
                <a16:creationId xmlns:a16="http://schemas.microsoft.com/office/drawing/2014/main" id="{000EBCE8-3ECA-49D9-ADD4-DA50486CE3C0}"/>
              </a:ext>
            </a:extLst>
          </p:cNvPr>
          <p:cNvPicPr>
            <a:picLocks noGrp="1" noChangeAspect="1"/>
          </p:cNvPicPr>
          <p:nvPr>
            <p:ph sz="half" idx="1"/>
          </p:nvPr>
        </p:nvPicPr>
        <p:blipFill>
          <a:blip r:embed="rId3"/>
          <a:srcRect l="26736" r="1552" b="-2"/>
          <a:stretch>
            <a:fillRect/>
          </a:stretch>
        </p:blipFill>
        <p:spPr>
          <a:xfrm>
            <a:off x="4824248" y="1"/>
            <a:ext cx="7367752" cy="6858000"/>
          </a:xfrm>
          <a:prstGeom prst="rect">
            <a:avLst/>
          </a:prstGeom>
        </p:spPr>
      </p:pic>
    </p:spTree>
    <p:extLst>
      <p:ext uri="{BB962C8B-B14F-4D97-AF65-F5344CB8AC3E}">
        <p14:creationId xmlns:p14="http://schemas.microsoft.com/office/powerpoint/2010/main" val="3214308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42" presetClass="entr" presetSubtype="0" fill="hold" grpId="0" nodeType="withEffect">
                                  <p:stCondLst>
                                    <p:cond delay="25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anim calcmode="lin" valueType="num">
                                      <p:cBhvr>
                                        <p:cTn id="11" dur="250" fill="hold"/>
                                        <p:tgtEl>
                                          <p:spTgt spid="4"/>
                                        </p:tgtEl>
                                        <p:attrNameLst>
                                          <p:attrName>ppt_x</p:attrName>
                                        </p:attrNameLst>
                                      </p:cBhvr>
                                      <p:tavLst>
                                        <p:tav tm="0">
                                          <p:val>
                                            <p:strVal val="#ppt_x"/>
                                          </p:val>
                                        </p:tav>
                                        <p:tav tm="100000">
                                          <p:val>
                                            <p:strVal val="#ppt_x"/>
                                          </p:val>
                                        </p:tav>
                                      </p:tavLst>
                                    </p:anim>
                                    <p:anim calcmode="lin" valueType="num">
                                      <p:cBhvr>
                                        <p:cTn id="12"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CaixaDeTexto 1">
            <a:extLst>
              <a:ext uri="{FF2B5EF4-FFF2-40B4-BE49-F238E27FC236}">
                <a16:creationId xmlns:a16="http://schemas.microsoft.com/office/drawing/2014/main" id="{45629717-3841-46C4-B95C-E686FE46FAD4}"/>
              </a:ext>
            </a:extLst>
          </p:cNvPr>
          <p:cNvSpPr txBox="1"/>
          <p:nvPr/>
        </p:nvSpPr>
        <p:spPr>
          <a:xfrm>
            <a:off x="277091" y="1814321"/>
            <a:ext cx="7772400" cy="45609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400" b="1" dirty="0">
                <a:latin typeface="+mj-lt"/>
                <a:ea typeface="+mj-ea"/>
                <a:cs typeface="+mj-cs"/>
              </a:rPr>
              <a:t>Executive Summary</a:t>
            </a:r>
          </a:p>
        </p:txBody>
      </p:sp>
      <p:sp>
        <p:nvSpPr>
          <p:cNvPr id="3" name="Espaço Reservado para Conteúdo 3">
            <a:extLst>
              <a:ext uri="{FF2B5EF4-FFF2-40B4-BE49-F238E27FC236}">
                <a16:creationId xmlns:a16="http://schemas.microsoft.com/office/drawing/2014/main" id="{276A7C17-C1A9-A337-CBC1-3F707F71859E}"/>
              </a:ext>
            </a:extLst>
          </p:cNvPr>
          <p:cNvSpPr txBox="1">
            <a:spLocks/>
          </p:cNvSpPr>
          <p:nvPr/>
        </p:nvSpPr>
        <p:spPr>
          <a:xfrm>
            <a:off x="438972" y="1381461"/>
            <a:ext cx="5916169" cy="40950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500"/>
              <a:t>Goal: Predict first-stage landing to improve reusability and reduce costs</a:t>
            </a:r>
          </a:p>
          <a:p>
            <a:pPr>
              <a:lnSpc>
                <a:spcPct val="110000"/>
              </a:lnSpc>
            </a:pPr>
            <a:r>
              <a:rPr lang="en-US" sz="1500"/>
              <a:t>Data Sources: SpaceX REST API and Wikipedia web scraping focused on Falcon 9</a:t>
            </a:r>
          </a:p>
          <a:p>
            <a:pPr>
              <a:lnSpc>
                <a:spcPct val="110000"/>
              </a:lnSpc>
            </a:pPr>
            <a:r>
              <a:rPr lang="en-US" sz="1500"/>
              <a:t>Methods: SQL queries, visual exploratory data analysis, Folium maps, Plotly Dash</a:t>
            </a:r>
          </a:p>
          <a:p>
            <a:pPr>
              <a:lnSpc>
                <a:spcPct val="110000"/>
              </a:lnSpc>
            </a:pPr>
            <a:r>
              <a:rPr lang="en-US" sz="1500"/>
              <a:t>Machine Learning: Models include Logistic Regression, SVM, Decision Trees, KNN with GridSearchCV</a:t>
            </a:r>
          </a:p>
          <a:p>
            <a:pPr>
              <a:lnSpc>
                <a:spcPct val="110000"/>
              </a:lnSpc>
            </a:pPr>
            <a:r>
              <a:rPr lang="en-US" sz="1500"/>
              <a:t>Key Findings: Landing success has risen since 2013 and depends on launch site, orbit, and payload mass</a:t>
            </a:r>
          </a:p>
          <a:p>
            <a:pPr>
              <a:lnSpc>
                <a:spcPct val="110000"/>
              </a:lnSpc>
            </a:pPr>
            <a:r>
              <a:rPr lang="en-US" sz="1500"/>
              <a:t>Actions: Focus on high-probability landings and integrate weather data for better planning</a:t>
            </a:r>
            <a:endParaRPr lang="en-US" sz="1500" dirty="0"/>
          </a:p>
        </p:txBody>
      </p:sp>
    </p:spTree>
    <p:extLst>
      <p:ext uri="{BB962C8B-B14F-4D97-AF65-F5344CB8AC3E}">
        <p14:creationId xmlns:p14="http://schemas.microsoft.com/office/powerpoint/2010/main" val="4179633178"/>
      </p:ext>
    </p:extLst>
  </p:cSld>
  <p:clrMapOvr>
    <a:overrideClrMapping bg1="dk1" tx1="lt1" bg2="dk2" tx2="lt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9CD4CA-7DB8-EF49-9E8D-26B9F2CF87FE}"/>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Problem: Predicting Success of First-Stage Landing</a:t>
            </a:r>
          </a:p>
        </p:txBody>
      </p:sp>
      <p:sp>
        <p:nvSpPr>
          <p:cNvPr id="4" name="Espaço Reservado para Conteúdo 3">
            <a:extLst>
              <a:ext uri="{FF2B5EF4-FFF2-40B4-BE49-F238E27FC236}">
                <a16:creationId xmlns:a16="http://schemas.microsoft.com/office/drawing/2014/main" id="{08202E5C-869E-F85E-16D2-948C4C0A1A0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Landing Prediction Challenge</a:t>
            </a:r>
          </a:p>
          <a:p>
            <a:pPr marL="0" lvl="1" indent="0">
              <a:buFont typeface="Arial" panose="020B0604020202020204" pitchFamily="34" charset="0"/>
              <a:buNone/>
            </a:pPr>
            <a:r>
              <a:rPr lang="en-US" sz="1400"/>
              <a:t>Accurately predicting the success of rocket first-stage landing is critical for mission planning and cost efficiency.</a:t>
            </a:r>
          </a:p>
          <a:p>
            <a:pPr marL="0" indent="0">
              <a:spcBef>
                <a:spcPts val="2500"/>
              </a:spcBef>
              <a:buFont typeface="Arial" panose="020B0604020202020204" pitchFamily="34" charset="0"/>
              <a:buNone/>
            </a:pPr>
            <a:r>
              <a:rPr lang="en-US" sz="1400" b="1"/>
              <a:t>Impact on Mission Cost</a:t>
            </a:r>
          </a:p>
          <a:p>
            <a:pPr marL="0" lvl="1" indent="0">
              <a:buFont typeface="Arial" panose="020B0604020202020204" pitchFamily="34" charset="0"/>
              <a:buNone/>
            </a:pPr>
            <a:r>
              <a:rPr lang="en-US" sz="1400"/>
              <a:t>Successful landing predictions help reduce mission costs by enabling reuse of the rocket's first stage.</a:t>
            </a:r>
          </a:p>
          <a:p>
            <a:pPr marL="0" indent="0">
              <a:spcBef>
                <a:spcPts val="2500"/>
              </a:spcBef>
              <a:buFont typeface="Arial" panose="020B0604020202020204" pitchFamily="34" charset="0"/>
              <a:buNone/>
            </a:pPr>
            <a:r>
              <a:rPr lang="en-US" sz="1400" b="1"/>
              <a:t>Scheduling Considerations</a:t>
            </a:r>
          </a:p>
          <a:p>
            <a:pPr marL="0" lvl="1" indent="0">
              <a:buFont typeface="Arial" panose="020B0604020202020204" pitchFamily="34" charset="0"/>
              <a:buNone/>
            </a:pPr>
            <a:r>
              <a:rPr lang="en-US" sz="1400"/>
              <a:t>Accurate landing forecasts support effective mission scheduling and resource allocation.</a:t>
            </a:r>
          </a:p>
        </p:txBody>
      </p:sp>
      <p:pic>
        <p:nvPicPr>
          <p:cNvPr id="5" name="Espaço Reservado para Conteúdo 4" descr="Airplanes Flying as Graph Image">
            <a:extLst>
              <a:ext uri="{FF2B5EF4-FFF2-40B4-BE49-F238E27FC236}">
                <a16:creationId xmlns:a16="http://schemas.microsoft.com/office/drawing/2014/main" id="{DF7A9AAD-9346-4568-A6F4-7CC3CF2CC230}"/>
              </a:ext>
            </a:extLst>
          </p:cNvPr>
          <p:cNvPicPr>
            <a:picLocks noGrp="1" noChangeAspect="1"/>
          </p:cNvPicPr>
          <p:nvPr>
            <p:ph sz="half" idx="1"/>
          </p:nvPr>
        </p:nvPicPr>
        <p:blipFill>
          <a:blip r:embed="rId3"/>
          <a:srcRect l="15097" r="34199" b="-2"/>
          <a:stretch>
            <a:fillRect/>
          </a:stretch>
        </p:blipFill>
        <p:spPr>
          <a:xfrm>
            <a:off x="7345680" y="10"/>
            <a:ext cx="4846320" cy="6857990"/>
          </a:xfrm>
          <a:prstGeom prst="rect">
            <a:avLst/>
          </a:prstGeom>
        </p:spPr>
      </p:pic>
    </p:spTree>
    <p:extLst>
      <p:ext uri="{BB962C8B-B14F-4D97-AF65-F5344CB8AC3E}">
        <p14:creationId xmlns:p14="http://schemas.microsoft.com/office/powerpoint/2010/main" val="152146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A6E2F4-242E-145C-F4E6-2F9E649585E6}"/>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Method: Data Analysis and Supervised Machine Learning</a:t>
            </a:r>
          </a:p>
        </p:txBody>
      </p:sp>
      <p:pic>
        <p:nvPicPr>
          <p:cNvPr id="5" name="Espaço Reservado para Conteúdo 4" descr="4K Resolution, 5G, Big Data, Bitcoin, Blockchain">
            <a:extLst>
              <a:ext uri="{FF2B5EF4-FFF2-40B4-BE49-F238E27FC236}">
                <a16:creationId xmlns:a16="http://schemas.microsoft.com/office/drawing/2014/main" id="{5FCF634A-F754-49FA-AEFB-AB360A46C5B6}"/>
              </a:ext>
            </a:extLst>
          </p:cNvPr>
          <p:cNvPicPr>
            <a:picLocks noGrp="1" noChangeAspect="1"/>
          </p:cNvPicPr>
          <p:nvPr>
            <p:ph sz="half" idx="1"/>
          </p:nvPr>
        </p:nvPicPr>
        <p:blipFill>
          <a:blip r:embed="rId3"/>
          <a:srcRect l="25762" r="33963"/>
          <a:stretch>
            <a:fillRect/>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EA2942E7-7B96-12FE-C69F-59A5C547940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Data Analysis Techniques</a:t>
            </a:r>
          </a:p>
          <a:p>
            <a:pPr marL="0" lvl="1" indent="0">
              <a:buFont typeface="Arial" panose="020B0604020202020204" pitchFamily="34" charset="0"/>
              <a:buNone/>
            </a:pPr>
            <a:r>
              <a:rPr lang="en-US" sz="1400"/>
              <a:t>Utilized data analysis to examine launch data and extract meaningful patterns and trends.</a:t>
            </a:r>
          </a:p>
          <a:p>
            <a:pPr marL="0" indent="0">
              <a:spcBef>
                <a:spcPts val="2500"/>
              </a:spcBef>
              <a:buFont typeface="Arial" panose="020B0604020202020204" pitchFamily="34" charset="0"/>
              <a:buNone/>
            </a:pPr>
            <a:r>
              <a:rPr lang="en-US" sz="1400" b="1"/>
              <a:t>Supervised Machine Learning</a:t>
            </a:r>
          </a:p>
          <a:p>
            <a:pPr marL="0" lvl="1" indent="0">
              <a:buFont typeface="Arial" panose="020B0604020202020204" pitchFamily="34" charset="0"/>
              <a:buNone/>
            </a:pPr>
            <a:r>
              <a:rPr lang="en-US" sz="1400"/>
              <a:t>Applied supervised machine learning models to predict outcomes based on labeled training data.</a:t>
            </a:r>
          </a:p>
          <a:p>
            <a:pPr marL="0" indent="0">
              <a:spcBef>
                <a:spcPts val="2500"/>
              </a:spcBef>
              <a:buFont typeface="Arial" panose="020B0604020202020204" pitchFamily="34" charset="0"/>
              <a:buNone/>
            </a:pPr>
            <a:r>
              <a:rPr lang="en-US" sz="1400" b="1"/>
              <a:t>Predictive Insights</a:t>
            </a:r>
          </a:p>
          <a:p>
            <a:pPr marL="0" lvl="1" indent="0">
              <a:buFont typeface="Arial" panose="020B0604020202020204" pitchFamily="34" charset="0"/>
              <a:buNone/>
            </a:pPr>
            <a:r>
              <a:rPr lang="en-US" sz="1400"/>
              <a:t>Derived predictive insights to improve decision-making from the analyzed launch data.</a:t>
            </a:r>
          </a:p>
        </p:txBody>
      </p:sp>
    </p:spTree>
    <p:extLst>
      <p:ext uri="{BB962C8B-B14F-4D97-AF65-F5344CB8AC3E}">
        <p14:creationId xmlns:p14="http://schemas.microsoft.com/office/powerpoint/2010/main" val="1839939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147</TotalTime>
  <Words>3802</Words>
  <Application>Microsoft Office PowerPoint</Application>
  <PresentationFormat>Widescreen</PresentationFormat>
  <Paragraphs>390</Paragraphs>
  <Slides>57</Slides>
  <Notes>57</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57</vt:i4>
      </vt:variant>
    </vt:vector>
  </HeadingPairs>
  <TitlesOfParts>
    <vt:vector size="63" baseType="lpstr">
      <vt:lpstr>Abadi</vt:lpstr>
      <vt:lpstr>Arial</vt:lpstr>
      <vt:lpstr>Calibri</vt:lpstr>
      <vt:lpstr>IBM Plex Mono SemiBold</vt:lpstr>
      <vt:lpstr>Neue Haas Grotesk Text Pro</vt:lpstr>
      <vt:lpstr>Custom Design</vt:lpstr>
      <vt:lpstr>Apresentação do PowerPoint</vt:lpstr>
      <vt:lpstr>Meeting Program</vt:lpstr>
      <vt:lpstr>Apresentação do PowerPoint</vt:lpstr>
      <vt:lpstr>Falcon 9 First-Stage Landing Prediction</vt:lpstr>
      <vt:lpstr>Author: [PLACEHOLDER]</vt:lpstr>
      <vt:lpstr>Date: 30/09</vt:lpstr>
      <vt:lpstr>Apresentação do PowerPoint</vt:lpstr>
      <vt:lpstr>Problem: Predicting Success of First-Stage Landing</vt:lpstr>
      <vt:lpstr>Method: Data Analysis and Supervised Machine Learning</vt:lpstr>
      <vt:lpstr>Findings: Accuracy Over 80%, Orbit and Launch Site Relevant, Temporal Bias</vt:lpstr>
      <vt:lpstr>Recommendations: Include Weather Data and Calibrate Probabilities</vt:lpstr>
      <vt:lpstr>Apresentação do PowerPoint</vt:lpstr>
      <vt:lpstr>Falcon 9 Reduces Costs via First-Stage Reuse</vt:lpstr>
      <vt:lpstr>Landing Prediction Optimizes Cost Estimation</vt:lpstr>
      <vt:lpstr>Justification: Support Decision-Making and Planning</vt:lpstr>
      <vt:lpstr>Cost Reduction Through Falcon 9 Reuse</vt:lpstr>
      <vt:lpstr>Apresentação do PowerPoint</vt:lpstr>
      <vt:lpstr>Using Endpoint /v4/launches/past</vt:lpstr>
      <vt:lpstr>Extracting Key Variables from JSON</vt:lpstr>
      <vt:lpstr>Normalizing Structured Data</vt:lpstr>
      <vt:lpstr>Data Collection Using SpaceX API Endpoints</vt:lpstr>
      <vt:lpstr>Apresentação do PowerPoint</vt:lpstr>
      <vt:lpstr>Using BeautifulSoup for Table Scraping</vt:lpstr>
      <vt:lpstr>Sources: Wikipedia, SpaceX Tracking</vt:lpstr>
      <vt:lpstr>Cross-Validation and Dataset Fusion</vt:lpstr>
      <vt:lpstr>Apresentação do PowerPoint</vt:lpstr>
      <vt:lpstr>Apresentação do PowerPoint</vt:lpstr>
      <vt:lpstr>Filtering to Exclude Falcon 1 Launches</vt:lpstr>
      <vt:lpstr>Imputing Missing Values (e.g., PayloadMass by Mean)</vt:lpstr>
      <vt:lpstr>Converting Dates to Standard Format</vt:lpstr>
      <vt:lpstr>Data Cleaning and Preparation for Falcon 9 Analysis</vt:lpstr>
      <vt:lpstr>Apresentação do PowerPoint</vt:lpstr>
      <vt:lpstr>Target: Landing Success/Failure</vt:lpstr>
      <vt:lpstr>Feature Dictionary Overview</vt:lpstr>
      <vt:lpstr>Target and Predictors</vt:lpstr>
      <vt:lpstr>Apresentação do PowerPoint</vt:lpstr>
      <vt:lpstr>Success Rate by Year and Launch Site</vt:lpstr>
      <vt:lpstr>Key Variable Correlations</vt:lpstr>
      <vt:lpstr>Outlier Identification</vt:lpstr>
      <vt:lpstr>Exploratory Data Analysis — Trends</vt:lpstr>
      <vt:lpstr>Exploratory Data Analysis — Relationships</vt:lpstr>
      <vt:lpstr>Apresentação do PowerPoint</vt:lpstr>
      <vt:lpstr>Average Success Rate by Launch Site</vt:lpstr>
      <vt:lpstr>Most Frequent Orbits in Launches</vt:lpstr>
      <vt:lpstr>Average Payload Mass per Mission</vt:lpstr>
      <vt:lpstr>Exploratory Data Analysis — SQL Insights</vt:lpstr>
      <vt:lpstr>Folium Interactive Mapping</vt:lpstr>
      <vt:lpstr>Plotly Dash Dashboard Features</vt:lpstr>
      <vt:lpstr>Feature Engineering Techniques</vt:lpstr>
      <vt:lpstr>Modeling and Hyperparameter Tuning</vt:lpstr>
      <vt:lpstr>Model Comparison Results</vt:lpstr>
      <vt:lpstr>Confusion Matrix and Error Analysis</vt:lpstr>
      <vt:lpstr>Conclusions and Business Impact</vt:lpstr>
      <vt:lpstr>Next Steps for Model Improvement</vt:lpstr>
      <vt:lpstr>Predictors: Orbit, Launch Site, Payload Mass, etc.</vt:lpstr>
      <vt:lpstr>Variable Definitions and Types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Ricardo Y Matsuo</cp:lastModifiedBy>
  <cp:revision>201</cp:revision>
  <dcterms:created xsi:type="dcterms:W3CDTF">2021-04-29T18:58:34Z</dcterms:created>
  <dcterms:modified xsi:type="dcterms:W3CDTF">2025-10-01T02:56:25Z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